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dd77e59d5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dd77e59d5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daec41a0f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daec41a0f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daec41a0f2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daec41a0f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daec41a0f2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daec41a0f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daec41a0f2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daec41a0f2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daec41a0f2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daec41a0f2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daec41a0f2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daec41a0f2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dd3c5a3b76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dd3c5a3b76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dd3c5a3b76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dd3c5a3b76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d80bf74d1c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d80bf74d1c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d80bf74d1c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d80bf74d1c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dd686751c3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dd686751c3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dae6130da7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dae6130da7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dd77e59d53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dd77e59d53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dd77e59d53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dd77e59d53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hyperlink" Target="https://en.wikipedia.org/wiki/Social_reform" TargetMode="External"/><Relationship Id="rId4" Type="http://schemas.openxmlformats.org/officeDocument/2006/relationships/hyperlink" Target="https://en.wikipedia.org/wiki/Nursing" TargetMode="External"/><Relationship Id="rId5" Type="http://schemas.openxmlformats.org/officeDocument/2006/relationships/hyperlink" Target="https://en.wikipedia.org/wiki/Crimean_War" TargetMode="External"/><Relationship Id="rId6" Type="http://schemas.openxmlformats.org/officeDocument/2006/relationships/hyperlink" Target="https://en.wikipedia.org/wiki/Constantinople" TargetMode="External"/><Relationship Id="rId7" Type="http://schemas.openxmlformats.org/officeDocument/2006/relationships/hyperlink" Target="https://en.wikipedia.org/wiki/Victorian_culture" TargetMode="External"/><Relationship Id="rId8"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hyperlink" Target="https://en.wikipedia.org/wiki/Pasture" TargetMode="External"/><Relationship Id="rId4" Type="http://schemas.openxmlformats.org/officeDocument/2006/relationships/hyperlink" Target="https://en.wikipedia.org/wiki/Heath" TargetMode="External"/><Relationship Id="rId5" Type="http://schemas.openxmlformats.org/officeDocument/2006/relationships/hyperlink" Target="https://en.wikipedia.org/wiki/Forest" TargetMode="External"/><Relationship Id="rId6" Type="http://schemas.openxmlformats.org/officeDocument/2006/relationships/hyperlink" Target="https://en.wikipedia.org/wiki/Southern_Englan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hyperlink" Target="https://en.wikipedia.org/wiki/French_Revolution"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hyperlink" Target="https://en.wikipedia.org/wiki/City_status_in_the_United_Kingdom" TargetMode="External"/><Relationship Id="rId4" Type="http://schemas.openxmlformats.org/officeDocument/2006/relationships/hyperlink" Target="https://en.wikipedia.org/wiki/Wiltshir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hyperlink" Target="https://en.wikipedia.org/wiki/Russian_Empire" TargetMode="External"/><Relationship Id="rId4" Type="http://schemas.openxmlformats.org/officeDocument/2006/relationships/hyperlink" Target="https://en.wikipedia.org/wiki/Second_French_Empire" TargetMode="External"/><Relationship Id="rId5" Type="http://schemas.openxmlformats.org/officeDocument/2006/relationships/hyperlink" Target="https://en.wikipedia.org/wiki/Ottoman_Empire" TargetMode="External"/><Relationship Id="rId6" Type="http://schemas.openxmlformats.org/officeDocument/2006/relationships/hyperlink" Target="https://en.wikipedia.org/wiki/United_Kingdom_of_Great_Britain_and_Ireland" TargetMode="External"/><Relationship Id="rId7" Type="http://schemas.openxmlformats.org/officeDocument/2006/relationships/hyperlink" Target="https://en.wikipedia.org/wiki/Kingdom_of_Sardinia" TargetMode="External"/><Relationship Id="rId8" Type="http://schemas.openxmlformats.org/officeDocument/2006/relationships/hyperlink" Target="https://en.wikipedia.org/wiki/Holy_Land"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80550"/>
            <a:ext cx="8520600" cy="43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46698"/>
              <a:buFont typeface="Arial"/>
              <a:buNone/>
            </a:pPr>
            <a:r>
              <a:rPr b="1" lang="en-GB" sz="2120">
                <a:solidFill>
                  <a:srgbClr val="980000"/>
                </a:solidFill>
              </a:rPr>
              <a:t>Florence Nightingale By Lytton Strachey</a:t>
            </a:r>
            <a:endParaRPr/>
          </a:p>
        </p:txBody>
      </p:sp>
      <p:sp>
        <p:nvSpPr>
          <p:cNvPr id="55" name="Google Shape;55;p13"/>
          <p:cNvSpPr txBox="1"/>
          <p:nvPr>
            <p:ph idx="1" type="body"/>
          </p:nvPr>
        </p:nvSpPr>
        <p:spPr>
          <a:xfrm>
            <a:off x="311700" y="517950"/>
            <a:ext cx="4716600" cy="4476000"/>
          </a:xfrm>
          <a:prstGeom prst="rect">
            <a:avLst/>
          </a:prstGeom>
          <a:solidFill>
            <a:srgbClr val="D9EAD3"/>
          </a:solidFill>
        </p:spPr>
        <p:txBody>
          <a:bodyPr anchorCtr="0" anchor="t" bIns="91425" lIns="91425" spcFirstLastPara="1" rIns="91425" wrap="square" tIns="91425">
            <a:normAutofit fontScale="77500" lnSpcReduction="20000"/>
          </a:bodyPr>
          <a:lstStyle/>
          <a:p>
            <a:pPr indent="0" lvl="0" marL="0" rtl="0" algn="l">
              <a:spcBef>
                <a:spcPts val="0"/>
              </a:spcBef>
              <a:spcAft>
                <a:spcPts val="0"/>
              </a:spcAft>
              <a:buClr>
                <a:schemeClr val="dk1"/>
              </a:buClr>
              <a:buSzPct val="52260"/>
              <a:buFont typeface="Arial"/>
              <a:buNone/>
            </a:pPr>
            <a:r>
              <a:rPr b="1" lang="en-GB" sz="2104">
                <a:solidFill>
                  <a:schemeClr val="dk1"/>
                </a:solidFill>
                <a:latin typeface="Times New Roman"/>
                <a:ea typeface="Times New Roman"/>
                <a:cs typeface="Times New Roman"/>
                <a:sym typeface="Times New Roman"/>
              </a:rPr>
              <a:t>Lytton Strachey (1880-1932)</a:t>
            </a:r>
            <a:endParaRPr b="1" sz="2104">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ct val="52260"/>
              <a:buFont typeface="Arial"/>
              <a:buNone/>
            </a:pPr>
            <a:r>
              <a:rPr b="1" lang="en-GB" sz="2104">
                <a:solidFill>
                  <a:schemeClr val="dk1"/>
                </a:solidFill>
                <a:latin typeface="Times New Roman"/>
                <a:ea typeface="Times New Roman"/>
                <a:cs typeface="Times New Roman"/>
                <a:sym typeface="Times New Roman"/>
              </a:rPr>
              <a:t>-English biographer and critic</a:t>
            </a:r>
            <a:endParaRPr b="1" sz="2104">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ct val="52260"/>
              <a:buFont typeface="Arial"/>
              <a:buNone/>
            </a:pPr>
            <a:r>
              <a:rPr b="1" lang="en-GB" sz="2104">
                <a:solidFill>
                  <a:schemeClr val="dk1"/>
                </a:solidFill>
                <a:latin typeface="Times New Roman"/>
                <a:ea typeface="Times New Roman"/>
                <a:cs typeface="Times New Roman"/>
                <a:sym typeface="Times New Roman"/>
              </a:rPr>
              <a:t>-After studying at Cambridge, Strachey lived in London, became a founding member of the artistic, intellectual and literary Bloomsbury group. </a:t>
            </a:r>
            <a:endParaRPr b="1" sz="2104">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ct val="52260"/>
              <a:buFont typeface="Arial"/>
              <a:buNone/>
            </a:pPr>
            <a:r>
              <a:rPr b="1" lang="en-GB" sz="2104">
                <a:solidFill>
                  <a:schemeClr val="dk1"/>
                </a:solidFill>
                <a:latin typeface="Times New Roman"/>
                <a:ea typeface="Times New Roman"/>
                <a:cs typeface="Times New Roman"/>
                <a:sym typeface="Times New Roman"/>
              </a:rPr>
              <a:t>-He has many critical writings to his credit, but his greatest achievement was in biography. </a:t>
            </a:r>
            <a:endParaRPr b="1" sz="2104">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ct val="52260"/>
              <a:buFont typeface="Arial"/>
              <a:buNone/>
            </a:pPr>
            <a:r>
              <a:rPr b="1" lang="en-GB" sz="2104">
                <a:solidFill>
                  <a:schemeClr val="dk1"/>
                </a:solidFill>
                <a:latin typeface="Times New Roman"/>
                <a:ea typeface="Times New Roman"/>
                <a:cs typeface="Times New Roman"/>
                <a:sym typeface="Times New Roman"/>
              </a:rPr>
              <a:t>He was greatly influenced by Dostoyevsky in the writing biographies like-</a:t>
            </a:r>
            <a:endParaRPr b="1" sz="2104">
              <a:solidFill>
                <a:schemeClr val="dk1"/>
              </a:solidFill>
              <a:latin typeface="Times New Roman"/>
              <a:ea typeface="Times New Roman"/>
              <a:cs typeface="Times New Roman"/>
              <a:sym typeface="Times New Roman"/>
            </a:endParaRPr>
          </a:p>
          <a:p>
            <a:pPr indent="-332183" lvl="0" marL="457200" rtl="0" algn="l">
              <a:spcBef>
                <a:spcPts val="1200"/>
              </a:spcBef>
              <a:spcAft>
                <a:spcPts val="0"/>
              </a:spcAft>
              <a:buClr>
                <a:schemeClr val="dk1"/>
              </a:buClr>
              <a:buSzPct val="100000"/>
              <a:buFont typeface="Times New Roman"/>
              <a:buAutoNum type="arabicPeriod"/>
            </a:pPr>
            <a:r>
              <a:rPr b="1" lang="en-GB" sz="2104">
                <a:solidFill>
                  <a:schemeClr val="dk1"/>
                </a:solidFill>
                <a:latin typeface="Times New Roman"/>
                <a:ea typeface="Times New Roman"/>
                <a:cs typeface="Times New Roman"/>
                <a:sym typeface="Times New Roman"/>
              </a:rPr>
              <a:t>Eminent Victorians (1918) </a:t>
            </a:r>
            <a:endParaRPr b="1" sz="2104">
              <a:solidFill>
                <a:schemeClr val="dk1"/>
              </a:solidFill>
              <a:latin typeface="Times New Roman"/>
              <a:ea typeface="Times New Roman"/>
              <a:cs typeface="Times New Roman"/>
              <a:sym typeface="Times New Roman"/>
            </a:endParaRPr>
          </a:p>
          <a:p>
            <a:pPr indent="-332183" lvl="0" marL="457200" rtl="0" algn="l">
              <a:spcBef>
                <a:spcPts val="0"/>
              </a:spcBef>
              <a:spcAft>
                <a:spcPts val="0"/>
              </a:spcAft>
              <a:buClr>
                <a:schemeClr val="dk1"/>
              </a:buClr>
              <a:buSzPct val="100000"/>
              <a:buFont typeface="Times New Roman"/>
              <a:buAutoNum type="arabicPeriod"/>
            </a:pPr>
            <a:r>
              <a:rPr b="1" lang="en-GB" sz="2104">
                <a:solidFill>
                  <a:schemeClr val="dk1"/>
                </a:solidFill>
                <a:latin typeface="Times New Roman"/>
                <a:ea typeface="Times New Roman"/>
                <a:cs typeface="Times New Roman"/>
                <a:sym typeface="Times New Roman"/>
              </a:rPr>
              <a:t>Queen Victoria (1921) </a:t>
            </a:r>
            <a:endParaRPr b="1" sz="2104">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ct val="57894"/>
              <a:buFont typeface="Arial"/>
              <a:buNone/>
            </a:pPr>
            <a:r>
              <a:rPr b="1" lang="en-GB" sz="1900">
                <a:solidFill>
                  <a:schemeClr val="dk1"/>
                </a:solidFill>
                <a:latin typeface="Times New Roman"/>
                <a:ea typeface="Times New Roman"/>
                <a:cs typeface="Times New Roman"/>
                <a:sym typeface="Times New Roman"/>
              </a:rPr>
              <a:t> </a:t>
            </a:r>
            <a:endParaRPr b="1" sz="19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
        <p:nvSpPr>
          <p:cNvPr id="56" name="Google Shape;56;p13"/>
          <p:cNvSpPr txBox="1"/>
          <p:nvPr>
            <p:ph idx="2" type="body"/>
          </p:nvPr>
        </p:nvSpPr>
        <p:spPr>
          <a:xfrm>
            <a:off x="5419500" y="690400"/>
            <a:ext cx="3412800" cy="43731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t/>
            </a:r>
            <a:endParaRPr b="1" sz="1300">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sz="1300">
              <a:solidFill>
                <a:schemeClr val="dk1"/>
              </a:solidFill>
              <a:latin typeface="Times New Roman"/>
              <a:ea typeface="Times New Roman"/>
              <a:cs typeface="Times New Roman"/>
              <a:sym typeface="Times New Roman"/>
            </a:endParaRPr>
          </a:p>
          <a:p>
            <a:pPr indent="0" lvl="0" marL="0" rtl="0" algn="l">
              <a:lnSpc>
                <a:spcPct val="100000"/>
              </a:lnSpc>
              <a:spcBef>
                <a:spcPts val="1200"/>
              </a:spcBef>
              <a:spcAft>
                <a:spcPts val="0"/>
              </a:spcAft>
              <a:buNone/>
            </a:pPr>
            <a:r>
              <a:t/>
            </a:r>
            <a:endParaRPr b="1" sz="1300">
              <a:solidFill>
                <a:schemeClr val="dk1"/>
              </a:solidFill>
              <a:latin typeface="Times New Roman"/>
              <a:ea typeface="Times New Roman"/>
              <a:cs typeface="Times New Roman"/>
              <a:sym typeface="Times New Roman"/>
            </a:endParaRPr>
          </a:p>
          <a:p>
            <a:pPr indent="0" lvl="0" marL="0" rtl="0" algn="l">
              <a:lnSpc>
                <a:spcPct val="100000"/>
              </a:lnSpc>
              <a:spcBef>
                <a:spcPts val="1200"/>
              </a:spcBef>
              <a:spcAft>
                <a:spcPts val="0"/>
              </a:spcAft>
              <a:buNone/>
            </a:pPr>
            <a:r>
              <a:t/>
            </a:r>
            <a:endParaRPr b="1" sz="1300">
              <a:solidFill>
                <a:schemeClr val="dk1"/>
              </a:solidFill>
              <a:latin typeface="Times New Roman"/>
              <a:ea typeface="Times New Roman"/>
              <a:cs typeface="Times New Roman"/>
              <a:sym typeface="Times New Roman"/>
            </a:endParaRPr>
          </a:p>
          <a:p>
            <a:pPr indent="0" lvl="0" marL="0" rtl="0" algn="l">
              <a:lnSpc>
                <a:spcPct val="100000"/>
              </a:lnSpc>
              <a:spcBef>
                <a:spcPts val="1200"/>
              </a:spcBef>
              <a:spcAft>
                <a:spcPts val="0"/>
              </a:spcAft>
              <a:buNone/>
            </a:pPr>
            <a:r>
              <a:t/>
            </a:r>
            <a:endParaRPr b="1" sz="1300">
              <a:solidFill>
                <a:schemeClr val="dk1"/>
              </a:solidFill>
              <a:latin typeface="Times New Roman"/>
              <a:ea typeface="Times New Roman"/>
              <a:cs typeface="Times New Roman"/>
              <a:sym typeface="Times New Roman"/>
            </a:endParaRPr>
          </a:p>
          <a:p>
            <a:pPr indent="0" lvl="0" marL="0" rtl="0" algn="l">
              <a:lnSpc>
                <a:spcPct val="100000"/>
              </a:lnSpc>
              <a:spcBef>
                <a:spcPts val="1200"/>
              </a:spcBef>
              <a:spcAft>
                <a:spcPts val="0"/>
              </a:spcAft>
              <a:buNone/>
            </a:pPr>
            <a:r>
              <a:rPr b="1" lang="en-GB" sz="1100">
                <a:solidFill>
                  <a:schemeClr val="dk1"/>
                </a:solidFill>
                <a:latin typeface="Times New Roman"/>
                <a:ea typeface="Times New Roman"/>
                <a:cs typeface="Times New Roman"/>
                <a:sym typeface="Times New Roman"/>
              </a:rPr>
              <a:t>           </a:t>
            </a:r>
            <a:r>
              <a:rPr b="1" lang="en-GB" sz="1100">
                <a:solidFill>
                  <a:schemeClr val="dk1"/>
                </a:solidFill>
                <a:latin typeface="Times New Roman"/>
                <a:ea typeface="Times New Roman"/>
                <a:cs typeface="Times New Roman"/>
                <a:sym typeface="Times New Roman"/>
              </a:rPr>
              <a:t>Lyttoon Strachey (delphiclassics.com,google images)</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120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b="1" lang="en-GB" sz="1100">
                <a:solidFill>
                  <a:schemeClr val="dk1"/>
                </a:solidFill>
                <a:latin typeface="Times New Roman"/>
                <a:ea typeface="Times New Roman"/>
                <a:cs typeface="Times New Roman"/>
                <a:sym typeface="Times New Roman"/>
              </a:rPr>
              <a:t>                                                    Jukkalkar Syed Imtiaz</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b="1" lang="en-GB" sz="1100">
                <a:solidFill>
                  <a:schemeClr val="dk1"/>
                </a:solidFill>
                <a:latin typeface="Times New Roman"/>
                <a:ea typeface="Times New Roman"/>
                <a:cs typeface="Times New Roman"/>
                <a:sym typeface="Times New Roman"/>
              </a:rPr>
              <a:t>                                                    Department of English</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b="1" lang="en-GB" sz="1100">
                <a:solidFill>
                  <a:schemeClr val="dk1"/>
                </a:solidFill>
                <a:latin typeface="Times New Roman"/>
                <a:ea typeface="Times New Roman"/>
                <a:cs typeface="Times New Roman"/>
                <a:sym typeface="Times New Roman"/>
              </a:rPr>
              <a:t>                   Shri Shivaji College Science &amp; Arts College,        </a:t>
            </a:r>
            <a:endParaRPr b="1" sz="1100">
              <a:solidFill>
                <a:schemeClr val="dk1"/>
              </a:solidFill>
              <a:latin typeface="Times New Roman"/>
              <a:ea typeface="Times New Roman"/>
              <a:cs typeface="Times New Roman"/>
              <a:sym typeface="Times New Roman"/>
            </a:endParaRPr>
          </a:p>
          <a:p>
            <a:pPr indent="0" lvl="0" marL="0" rtl="0" algn="l">
              <a:lnSpc>
                <a:spcPct val="100000"/>
              </a:lnSpc>
              <a:spcBef>
                <a:spcPts val="0"/>
              </a:spcBef>
              <a:spcAft>
                <a:spcPts val="0"/>
              </a:spcAft>
              <a:buClr>
                <a:schemeClr val="dk1"/>
              </a:buClr>
              <a:buSzPct val="100000"/>
              <a:buFont typeface="Arial"/>
              <a:buNone/>
            </a:pPr>
            <a:r>
              <a:rPr b="1" lang="en-GB" sz="1100">
                <a:solidFill>
                  <a:schemeClr val="dk1"/>
                </a:solidFill>
                <a:latin typeface="Times New Roman"/>
                <a:ea typeface="Times New Roman"/>
                <a:cs typeface="Times New Roman"/>
                <a:sym typeface="Times New Roman"/>
              </a:rPr>
              <a:t>                                                  Chikhli,  Dist. Buldana (MS)</a:t>
            </a:r>
            <a:endParaRPr b="1" sz="1100">
              <a:solidFill>
                <a:schemeClr val="dk1"/>
              </a:solidFill>
              <a:latin typeface="Times New Roman"/>
              <a:ea typeface="Times New Roman"/>
              <a:cs typeface="Times New Roman"/>
              <a:sym typeface="Times New Roman"/>
            </a:endParaRPr>
          </a:p>
        </p:txBody>
      </p:sp>
      <p:pic>
        <p:nvPicPr>
          <p:cNvPr id="57" name="Google Shape;57;p13"/>
          <p:cNvPicPr preferRelativeResize="0"/>
          <p:nvPr/>
        </p:nvPicPr>
        <p:blipFill>
          <a:blip r:embed="rId3">
            <a:alphaModFix/>
          </a:blip>
          <a:stretch>
            <a:fillRect/>
          </a:stretch>
        </p:blipFill>
        <p:spPr>
          <a:xfrm>
            <a:off x="5856925" y="80550"/>
            <a:ext cx="2727075" cy="2232300"/>
          </a:xfrm>
          <a:prstGeom prst="rect">
            <a:avLst/>
          </a:prstGeom>
          <a:noFill/>
          <a:ln>
            <a:noFill/>
          </a:ln>
        </p:spPr>
      </p:pic>
      <p:pic>
        <p:nvPicPr>
          <p:cNvPr id="58" name="Google Shape;58;p13"/>
          <p:cNvPicPr preferRelativeResize="0"/>
          <p:nvPr/>
        </p:nvPicPr>
        <p:blipFill>
          <a:blip r:embed="rId4">
            <a:alphaModFix/>
          </a:blip>
          <a:stretch>
            <a:fillRect/>
          </a:stretch>
        </p:blipFill>
        <p:spPr>
          <a:xfrm>
            <a:off x="7042100" y="2931450"/>
            <a:ext cx="1541900" cy="1395650"/>
          </a:xfrm>
          <a:prstGeom prst="rect">
            <a:avLst/>
          </a:prstGeom>
          <a:noFill/>
          <a:ln>
            <a:noFill/>
          </a:ln>
        </p:spPr>
      </p:pic>
      <p:cxnSp>
        <p:nvCxnSpPr>
          <p:cNvPr id="59" name="Google Shape;59;p13"/>
          <p:cNvCxnSpPr>
            <a:stCxn id="56" idx="1"/>
            <a:endCxn id="56" idx="3"/>
          </p:cNvCxnSpPr>
          <p:nvPr/>
        </p:nvCxnSpPr>
        <p:spPr>
          <a:xfrm>
            <a:off x="5419500" y="2876950"/>
            <a:ext cx="3412800" cy="0"/>
          </a:xfrm>
          <a:prstGeom prst="straightConnector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2"/>
          <p:cNvSpPr txBox="1"/>
          <p:nvPr>
            <p:ph type="title"/>
          </p:nvPr>
        </p:nvSpPr>
        <p:spPr>
          <a:xfrm>
            <a:off x="126575" y="92050"/>
            <a:ext cx="7456200" cy="414300"/>
          </a:xfrm>
          <a:prstGeom prst="rect">
            <a:avLst/>
          </a:prstGeom>
          <a:solidFill>
            <a:srgbClr val="D9EAD3"/>
          </a:solidFill>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990"/>
              <a:buFont typeface="Arial"/>
              <a:buNone/>
            </a:pPr>
            <a:r>
              <a:rPr b="1" lang="en-GB" sz="1779">
                <a:latin typeface="Times New Roman"/>
                <a:ea typeface="Times New Roman"/>
                <a:cs typeface="Times New Roman"/>
                <a:sym typeface="Times New Roman"/>
              </a:rPr>
              <a:t>What did they find in the hospital- want, neglect, confusion, misery…</a:t>
            </a:r>
            <a:endParaRPr b="1" sz="1779">
              <a:latin typeface="Times New Roman"/>
              <a:ea typeface="Times New Roman"/>
              <a:cs typeface="Times New Roman"/>
              <a:sym typeface="Times New Roman"/>
            </a:endParaRPr>
          </a:p>
          <a:p>
            <a:pPr indent="0" lvl="0" marL="0" rtl="0" algn="l">
              <a:spcBef>
                <a:spcPts val="0"/>
              </a:spcBef>
              <a:spcAft>
                <a:spcPts val="0"/>
              </a:spcAft>
              <a:buSzPts val="990"/>
              <a:buNone/>
            </a:pPr>
            <a:r>
              <a:t/>
            </a:r>
            <a:endParaRPr sz="2820"/>
          </a:p>
        </p:txBody>
      </p:sp>
      <p:sp>
        <p:nvSpPr>
          <p:cNvPr id="123" name="Google Shape;123;p22"/>
          <p:cNvSpPr txBox="1"/>
          <p:nvPr>
            <p:ph idx="1" type="body"/>
          </p:nvPr>
        </p:nvSpPr>
        <p:spPr>
          <a:xfrm>
            <a:off x="126575" y="506300"/>
            <a:ext cx="8705700" cy="4476000"/>
          </a:xfrm>
          <a:prstGeom prst="rect">
            <a:avLst/>
          </a:prstGeom>
          <a:solidFill>
            <a:schemeClr val="lt2"/>
          </a:solidFill>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What did they find in the hospital- want, neglect, confusion, misery…</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The barrack house, without forethought or preparation had been hurriedly set aside as the chief shelter for the victims of war.</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 The building was defective- huge sewers underlay it, and cesspools loaded with filth wafted their poison into the upper rooms.</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 The floors were in rotten condition, the walls were thick with dirt, incredible multitudes of vermin swarmed everywhere.</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The barrack contained four miles of beds, placed very close.</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There was no ventilation.</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The stench was indescribable.</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There wasn’t any furniture. Empty beer bottles were used for candle sticks.</a:t>
            </a:r>
            <a:endParaRPr b="1" sz="16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sz="1600">
                <a:solidFill>
                  <a:schemeClr val="dk1"/>
                </a:solidFill>
                <a:latin typeface="Times New Roman"/>
                <a:ea typeface="Times New Roman"/>
                <a:cs typeface="Times New Roman"/>
                <a:sym typeface="Times New Roman"/>
              </a:rPr>
              <a:t> </a:t>
            </a:r>
            <a:endParaRPr b="1" sz="1600">
              <a:solidFill>
                <a:schemeClr val="dk1"/>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
        <p:nvSpPr>
          <p:cNvPr id="124" name="Google Shape;124;p22"/>
          <p:cNvSpPr txBox="1"/>
          <p:nvPr>
            <p:ph idx="2" type="body"/>
          </p:nvPr>
        </p:nvSpPr>
        <p:spPr>
          <a:xfrm>
            <a:off x="6190600" y="506300"/>
            <a:ext cx="2641800" cy="40626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3"/>
          <p:cNvSpPr txBox="1"/>
          <p:nvPr>
            <p:ph type="title"/>
          </p:nvPr>
        </p:nvSpPr>
        <p:spPr>
          <a:xfrm>
            <a:off x="311700" y="195625"/>
            <a:ext cx="8520600" cy="56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Facilities in the hospital: A Big NO</a:t>
            </a:r>
            <a:endParaRPr/>
          </a:p>
        </p:txBody>
      </p:sp>
      <p:sp>
        <p:nvSpPr>
          <p:cNvPr id="130" name="Google Shape;130;p23"/>
          <p:cNvSpPr txBox="1"/>
          <p:nvPr>
            <p:ph idx="1" type="body"/>
          </p:nvPr>
        </p:nvSpPr>
        <p:spPr>
          <a:xfrm>
            <a:off x="311700" y="805475"/>
            <a:ext cx="8520600" cy="37635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lang="en-GB" sz="1700">
                <a:solidFill>
                  <a:schemeClr val="dk1"/>
                </a:solidFill>
                <a:latin typeface="Times New Roman"/>
                <a:ea typeface="Times New Roman"/>
                <a:cs typeface="Times New Roman"/>
                <a:sym typeface="Times New Roman"/>
              </a:rPr>
              <a:t>There were – no basins, no towels, no soap, no brooms, no mops, no trays, no plates, there were neither slippers nor scissors, there were no knives, no forks, or spoons.</a:t>
            </a:r>
            <a:endParaRPr sz="17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lang="en-GB" sz="1700">
                <a:solidFill>
                  <a:schemeClr val="dk1"/>
                </a:solidFill>
                <a:latin typeface="Times New Roman"/>
                <a:ea typeface="Times New Roman"/>
                <a:cs typeface="Times New Roman"/>
                <a:sym typeface="Times New Roman"/>
              </a:rPr>
              <a:t> The supply of fuel was constantly deficient. The cooking arrangements were preposterously inadequate, and the laundry was a farce.</a:t>
            </a:r>
            <a:endParaRPr sz="17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lang="en-GB" sz="1700">
                <a:solidFill>
                  <a:schemeClr val="dk1"/>
                </a:solidFill>
                <a:latin typeface="Times New Roman"/>
                <a:ea typeface="Times New Roman"/>
                <a:cs typeface="Times New Roman"/>
                <a:sym typeface="Times New Roman"/>
              </a:rPr>
              <a:t> Splinters, bandages and most ordinary drugs were lacking.</a:t>
            </a:r>
            <a:endParaRPr sz="17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lang="en-GB" sz="1700">
                <a:solidFill>
                  <a:schemeClr val="dk1"/>
                </a:solidFill>
                <a:latin typeface="Times New Roman"/>
                <a:ea typeface="Times New Roman"/>
                <a:cs typeface="Times New Roman"/>
                <a:sym typeface="Times New Roman"/>
              </a:rPr>
              <a:t> As per the hospital rule, Florence need to provide service of her and her nurses when they were asked by the doctors.</a:t>
            </a:r>
            <a:endParaRPr sz="17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lang="en-GB" sz="1700">
                <a:solidFill>
                  <a:schemeClr val="dk1"/>
                </a:solidFill>
                <a:latin typeface="Times New Roman"/>
                <a:ea typeface="Times New Roman"/>
                <a:cs typeface="Times New Roman"/>
                <a:sym typeface="Times New Roman"/>
              </a:rPr>
              <a:t>Moreover, some surgeons would have nothing to say to her. The majority of doctors were hostile to her. But some welcomed her.</a:t>
            </a:r>
            <a:endParaRPr sz="17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lang="en-GB" sz="1700">
                <a:solidFill>
                  <a:schemeClr val="dk1"/>
                </a:solidFill>
                <a:latin typeface="Times New Roman"/>
                <a:ea typeface="Times New Roman"/>
                <a:cs typeface="Times New Roman"/>
                <a:sym typeface="Times New Roman"/>
              </a:rPr>
              <a:t> </a:t>
            </a:r>
            <a:endParaRPr sz="1700">
              <a:solidFill>
                <a:schemeClr val="dk1"/>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
        <p:nvSpPr>
          <p:cNvPr id="131" name="Google Shape;131;p23"/>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4"/>
          <p:cNvSpPr txBox="1"/>
          <p:nvPr>
            <p:ph type="title"/>
          </p:nvPr>
        </p:nvSpPr>
        <p:spPr>
          <a:xfrm>
            <a:off x="311700" y="80550"/>
            <a:ext cx="5338200" cy="379800"/>
          </a:xfrm>
          <a:prstGeom prst="rect">
            <a:avLst/>
          </a:prstGeom>
        </p:spPr>
        <p:txBody>
          <a:bodyPr anchorCtr="0" anchor="t" bIns="91425" lIns="91425" spcFirstLastPara="1" rIns="91425" wrap="square" tIns="91425">
            <a:noAutofit/>
          </a:bodyPr>
          <a:lstStyle/>
          <a:p>
            <a:pPr indent="0" lvl="0" marL="0" rtl="0" algn="l">
              <a:lnSpc>
                <a:spcPct val="95000"/>
              </a:lnSpc>
              <a:spcBef>
                <a:spcPts val="1200"/>
              </a:spcBef>
              <a:spcAft>
                <a:spcPts val="0"/>
              </a:spcAft>
              <a:buClr>
                <a:schemeClr val="dk1"/>
              </a:buClr>
              <a:buSzPts val="990"/>
              <a:buFont typeface="Arial"/>
              <a:buNone/>
            </a:pPr>
            <a:r>
              <a:rPr b="1" lang="en-GB" sz="1460">
                <a:latin typeface="Times New Roman"/>
                <a:ea typeface="Times New Roman"/>
                <a:cs typeface="Times New Roman"/>
                <a:sym typeface="Times New Roman"/>
              </a:rPr>
              <a:t>She was not merely nurse, she became an administrative chief.</a:t>
            </a:r>
            <a:endParaRPr b="1" sz="1460">
              <a:latin typeface="Times New Roman"/>
              <a:ea typeface="Times New Roman"/>
              <a:cs typeface="Times New Roman"/>
              <a:sym typeface="Times New Roman"/>
            </a:endParaRPr>
          </a:p>
          <a:p>
            <a:pPr indent="0" lvl="0" marL="0" rtl="0" algn="l">
              <a:spcBef>
                <a:spcPts val="0"/>
              </a:spcBef>
              <a:spcAft>
                <a:spcPts val="0"/>
              </a:spcAft>
              <a:buSzPts val="990"/>
              <a:buNone/>
            </a:pPr>
            <a:r>
              <a:t/>
            </a:r>
            <a:endParaRPr sz="2520"/>
          </a:p>
        </p:txBody>
      </p:sp>
      <p:sp>
        <p:nvSpPr>
          <p:cNvPr id="137" name="Google Shape;137;p24"/>
          <p:cNvSpPr txBox="1"/>
          <p:nvPr>
            <p:ph idx="1" type="body"/>
          </p:nvPr>
        </p:nvSpPr>
        <p:spPr>
          <a:xfrm>
            <a:off x="311700" y="575325"/>
            <a:ext cx="8456400" cy="4361100"/>
          </a:xfrm>
          <a:prstGeom prst="rect">
            <a:avLst/>
          </a:prstGeom>
        </p:spPr>
        <p:txBody>
          <a:bodyPr anchorCtr="0" anchor="t" bIns="91425" lIns="91425" spcFirstLastPara="1" rIns="91425" wrap="square" tIns="91425">
            <a:noAutofit/>
          </a:bodyPr>
          <a:lstStyle/>
          <a:p>
            <a:pPr indent="0" lvl="0" marL="0" rtl="0" algn="l">
              <a:lnSpc>
                <a:spcPct val="95000"/>
              </a:lnSpc>
              <a:spcBef>
                <a:spcPts val="1200"/>
              </a:spcBef>
              <a:spcAft>
                <a:spcPts val="0"/>
              </a:spcAft>
              <a:buClr>
                <a:schemeClr val="dk1"/>
              </a:buClr>
              <a:buSzPts val="1100"/>
              <a:buFont typeface="Arial"/>
              <a:buNone/>
            </a:pPr>
            <a:r>
              <a:rPr lang="en-GB" sz="1500">
                <a:solidFill>
                  <a:schemeClr val="dk1"/>
                </a:solidFill>
                <a:latin typeface="Times New Roman"/>
                <a:ea typeface="Times New Roman"/>
                <a:cs typeface="Times New Roman"/>
                <a:sym typeface="Times New Roman"/>
              </a:rPr>
              <a:t>But Florence Nightingale stood firm. She was a rock in the angry ocean.  And so it was that hope dawned at Scutari. The reign of chaos and old night began to dwindle, order came upon the scene. The Lady Superintendent was at her task. Progress might be slow but it was sure.   </a:t>
            </a:r>
            <a:endParaRPr sz="1500">
              <a:solidFill>
                <a:schemeClr val="dk1"/>
              </a:solidFill>
              <a:latin typeface="Times New Roman"/>
              <a:ea typeface="Times New Roman"/>
              <a:cs typeface="Times New Roman"/>
              <a:sym typeface="Times New Roman"/>
            </a:endParaRPr>
          </a:p>
          <a:p>
            <a:pPr indent="0" lvl="0" marL="0" rtl="0" algn="l">
              <a:lnSpc>
                <a:spcPct val="95000"/>
              </a:lnSpc>
              <a:spcBef>
                <a:spcPts val="1200"/>
              </a:spcBef>
              <a:spcAft>
                <a:spcPts val="0"/>
              </a:spcAft>
              <a:buClr>
                <a:schemeClr val="dk1"/>
              </a:buClr>
              <a:buSzPts val="1100"/>
              <a:buFont typeface="Arial"/>
              <a:buNone/>
            </a:pPr>
            <a:r>
              <a:rPr b="1" lang="en-GB" sz="1500">
                <a:solidFill>
                  <a:schemeClr val="dk1"/>
                </a:solidFill>
                <a:latin typeface="Times New Roman"/>
                <a:ea typeface="Times New Roman"/>
                <a:cs typeface="Times New Roman"/>
                <a:sym typeface="Times New Roman"/>
              </a:rPr>
              <a:t>The first sign of change-  </a:t>
            </a:r>
            <a:r>
              <a:rPr lang="en-GB" sz="1500">
                <a:solidFill>
                  <a:schemeClr val="dk1"/>
                </a:solidFill>
                <a:latin typeface="Times New Roman"/>
                <a:ea typeface="Times New Roman"/>
                <a:cs typeface="Times New Roman"/>
                <a:sym typeface="Times New Roman"/>
              </a:rPr>
              <a:t>1) the appearance of some necessary objects- The sick men bega to enjoy the use of towels and soap, knives and </a:t>
            </a:r>
            <a:r>
              <a:rPr lang="en-GB" sz="1500">
                <a:solidFill>
                  <a:schemeClr val="dk1"/>
                </a:solidFill>
                <a:latin typeface="Times New Roman"/>
                <a:ea typeface="Times New Roman"/>
                <a:cs typeface="Times New Roman"/>
                <a:sym typeface="Times New Roman"/>
              </a:rPr>
              <a:t>forks</a:t>
            </a:r>
            <a:r>
              <a:rPr lang="en-GB" sz="1500">
                <a:solidFill>
                  <a:schemeClr val="dk1"/>
                </a:solidFill>
                <a:latin typeface="Times New Roman"/>
                <a:ea typeface="Times New Roman"/>
                <a:cs typeface="Times New Roman"/>
                <a:sym typeface="Times New Roman"/>
              </a:rPr>
              <a:t>, combs and tooth brushes.</a:t>
            </a:r>
            <a:endParaRPr sz="1500">
              <a:solidFill>
                <a:schemeClr val="dk1"/>
              </a:solidFill>
              <a:latin typeface="Times New Roman"/>
              <a:ea typeface="Times New Roman"/>
              <a:cs typeface="Times New Roman"/>
              <a:sym typeface="Times New Roman"/>
            </a:endParaRPr>
          </a:p>
          <a:p>
            <a:pPr indent="0" lvl="0" marL="0" rtl="0" algn="l">
              <a:lnSpc>
                <a:spcPct val="95000"/>
              </a:lnSpc>
              <a:spcBef>
                <a:spcPts val="1200"/>
              </a:spcBef>
              <a:spcAft>
                <a:spcPts val="0"/>
              </a:spcAft>
              <a:buClr>
                <a:schemeClr val="dk1"/>
              </a:buClr>
              <a:buSzPts val="1100"/>
              <a:buFont typeface="Arial"/>
              <a:buNone/>
            </a:pPr>
            <a:r>
              <a:rPr lang="en-GB" sz="1500">
                <a:solidFill>
                  <a:schemeClr val="dk1"/>
                </a:solidFill>
                <a:latin typeface="Times New Roman"/>
                <a:ea typeface="Times New Roman"/>
                <a:cs typeface="Times New Roman"/>
                <a:sym typeface="Times New Roman"/>
              </a:rPr>
              <a:t> 2) The changes she brought in the kitchens and laundries in the hospitals.</a:t>
            </a:r>
            <a:endParaRPr sz="1500">
              <a:solidFill>
                <a:schemeClr val="dk1"/>
              </a:solidFill>
              <a:latin typeface="Times New Roman"/>
              <a:ea typeface="Times New Roman"/>
              <a:cs typeface="Times New Roman"/>
              <a:sym typeface="Times New Roman"/>
            </a:endParaRPr>
          </a:p>
          <a:p>
            <a:pPr indent="0" lvl="0" marL="0" rtl="0" algn="l">
              <a:lnSpc>
                <a:spcPct val="95000"/>
              </a:lnSpc>
              <a:spcBef>
                <a:spcPts val="1200"/>
              </a:spcBef>
              <a:spcAft>
                <a:spcPts val="0"/>
              </a:spcAft>
              <a:buClr>
                <a:schemeClr val="dk1"/>
              </a:buClr>
              <a:buSzPts val="1100"/>
              <a:buFont typeface="Arial"/>
              <a:buNone/>
            </a:pPr>
            <a:r>
              <a:rPr lang="en-GB" sz="1500">
                <a:solidFill>
                  <a:schemeClr val="dk1"/>
                </a:solidFill>
                <a:latin typeface="Times New Roman"/>
                <a:ea typeface="Times New Roman"/>
                <a:cs typeface="Times New Roman"/>
                <a:sym typeface="Times New Roman"/>
              </a:rPr>
              <a:t>The ill cooked hunks of meat, vilely served at irregular intervals, which had hitherto been the only diet for the sick men were replaced by punctual meals, well prepared and appetizing. And extra food like soups and wines and jellies were distributed to those who needed them.</a:t>
            </a:r>
            <a:endParaRPr sz="1500">
              <a:solidFill>
                <a:schemeClr val="dk1"/>
              </a:solidFill>
              <a:latin typeface="Times New Roman"/>
              <a:ea typeface="Times New Roman"/>
              <a:cs typeface="Times New Roman"/>
              <a:sym typeface="Times New Roman"/>
            </a:endParaRPr>
          </a:p>
          <a:p>
            <a:pPr indent="0" lvl="0" marL="0" rtl="0" algn="l">
              <a:lnSpc>
                <a:spcPct val="95000"/>
              </a:lnSpc>
              <a:spcBef>
                <a:spcPts val="1200"/>
              </a:spcBef>
              <a:spcAft>
                <a:spcPts val="0"/>
              </a:spcAft>
              <a:buClr>
                <a:schemeClr val="dk1"/>
              </a:buClr>
              <a:buSzPts val="1100"/>
              <a:buFont typeface="Arial"/>
              <a:buNone/>
            </a:pPr>
            <a:r>
              <a:rPr lang="en-GB" sz="1500">
                <a:solidFill>
                  <a:schemeClr val="dk1"/>
                </a:solidFill>
                <a:latin typeface="Times New Roman"/>
                <a:ea typeface="Times New Roman"/>
                <a:cs typeface="Times New Roman"/>
                <a:sym typeface="Times New Roman"/>
              </a:rPr>
              <a:t> </a:t>
            </a:r>
            <a:r>
              <a:rPr b="1" lang="en-GB" sz="1500">
                <a:solidFill>
                  <a:schemeClr val="dk1"/>
                </a:solidFill>
                <a:latin typeface="Times New Roman"/>
                <a:ea typeface="Times New Roman"/>
                <a:cs typeface="Times New Roman"/>
                <a:sym typeface="Times New Roman"/>
              </a:rPr>
              <a:t>She was not merely nurse, she became an administrative chief.</a:t>
            </a:r>
            <a:endParaRPr b="1" sz="1500">
              <a:solidFill>
                <a:schemeClr val="dk1"/>
              </a:solidFill>
              <a:latin typeface="Times New Roman"/>
              <a:ea typeface="Times New Roman"/>
              <a:cs typeface="Times New Roman"/>
              <a:sym typeface="Times New Roman"/>
            </a:endParaRPr>
          </a:p>
          <a:p>
            <a:pPr indent="0" lvl="0" marL="0" rtl="0" algn="l">
              <a:lnSpc>
                <a:spcPct val="95000"/>
              </a:lnSpc>
              <a:spcBef>
                <a:spcPts val="1200"/>
              </a:spcBef>
              <a:spcAft>
                <a:spcPts val="0"/>
              </a:spcAft>
              <a:buClr>
                <a:schemeClr val="dk1"/>
              </a:buClr>
              <a:buSzPts val="1100"/>
              <a:buFont typeface="Arial"/>
              <a:buNone/>
            </a:pPr>
            <a:r>
              <a:rPr lang="en-GB" sz="1500">
                <a:solidFill>
                  <a:schemeClr val="dk1"/>
                </a:solidFill>
                <a:latin typeface="Times New Roman"/>
                <a:ea typeface="Times New Roman"/>
                <a:cs typeface="Times New Roman"/>
                <a:sym typeface="Times New Roman"/>
              </a:rPr>
              <a:t> The hospital at Scutari was in fact disorganized. It was devoid of the necessary elements of civilized life-the commonest material objects the most ordinary-cleanliness, the rudimentary habits of order and authority. </a:t>
            </a:r>
            <a:endParaRPr sz="1500">
              <a:solidFill>
                <a:schemeClr val="dk1"/>
              </a:solidFill>
              <a:latin typeface="Times New Roman"/>
              <a:ea typeface="Times New Roman"/>
              <a:cs typeface="Times New Roman"/>
              <a:sym typeface="Times New Roman"/>
            </a:endParaRPr>
          </a:p>
          <a:p>
            <a:pPr indent="0" lvl="0" marL="0" rtl="0" algn="l">
              <a:lnSpc>
                <a:spcPct val="95000"/>
              </a:lnSpc>
              <a:spcBef>
                <a:spcPts val="0"/>
              </a:spcBef>
              <a:spcAft>
                <a:spcPts val="1200"/>
              </a:spcAft>
              <a:buNone/>
            </a:pPr>
            <a:r>
              <a:t/>
            </a:r>
            <a:endParaRPr sz="1700"/>
          </a:p>
        </p:txBody>
      </p:sp>
      <p:sp>
        <p:nvSpPr>
          <p:cNvPr id="138" name="Google Shape;138;p2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5"/>
          <p:cNvSpPr txBox="1"/>
          <p:nvPr>
            <p:ph type="title"/>
          </p:nvPr>
        </p:nvSpPr>
        <p:spPr>
          <a:xfrm>
            <a:off x="311700" y="184100"/>
            <a:ext cx="8520600" cy="5292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990"/>
              <a:buFont typeface="Arial"/>
              <a:buNone/>
            </a:pPr>
            <a:r>
              <a:rPr lang="en-GB" sz="2280">
                <a:latin typeface="Times New Roman"/>
                <a:ea typeface="Times New Roman"/>
                <a:cs typeface="Times New Roman"/>
                <a:sym typeface="Times New Roman"/>
              </a:rPr>
              <a:t>She was heroic.</a:t>
            </a:r>
            <a:endParaRPr sz="2280">
              <a:latin typeface="Times New Roman"/>
              <a:ea typeface="Times New Roman"/>
              <a:cs typeface="Times New Roman"/>
              <a:sym typeface="Times New Roman"/>
            </a:endParaRPr>
          </a:p>
          <a:p>
            <a:pPr indent="0" lvl="0" marL="0" rtl="0" algn="l">
              <a:spcBef>
                <a:spcPts val="0"/>
              </a:spcBef>
              <a:spcAft>
                <a:spcPts val="0"/>
              </a:spcAft>
              <a:buSzPts val="990"/>
              <a:buNone/>
            </a:pPr>
            <a:r>
              <a:t/>
            </a:r>
            <a:endParaRPr sz="2520"/>
          </a:p>
        </p:txBody>
      </p:sp>
      <p:sp>
        <p:nvSpPr>
          <p:cNvPr id="144" name="Google Shape;144;p25"/>
          <p:cNvSpPr txBox="1"/>
          <p:nvPr>
            <p:ph idx="1" type="body"/>
          </p:nvPr>
        </p:nvSpPr>
        <p:spPr>
          <a:xfrm>
            <a:off x="311700" y="874500"/>
            <a:ext cx="7397700" cy="40389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r>
              <a:rPr b="1" i="1" lang="en-GB" sz="1800">
                <a:solidFill>
                  <a:schemeClr val="dk1"/>
                </a:solidFill>
                <a:latin typeface="Times New Roman"/>
                <a:ea typeface="Times New Roman"/>
                <a:cs typeface="Times New Roman"/>
                <a:sym typeface="Times New Roman"/>
              </a:rPr>
              <a:t>She was heroic.</a:t>
            </a:r>
            <a:endParaRPr b="1" i="1" sz="1800">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800">
                <a:solidFill>
                  <a:schemeClr val="dk1"/>
                </a:solidFill>
                <a:latin typeface="Times New Roman"/>
                <a:ea typeface="Times New Roman"/>
                <a:cs typeface="Times New Roman"/>
                <a:sym typeface="Times New Roman"/>
              </a:rPr>
              <a:t>The biographer is of the opinion that the mankind loves to invest the chosen people who perform extraordinary work in this world with romantic sentiments. This might be true for the wounded soldier on his couch of agony, she might well appear in the guise of a gracious angel of mercy, the lady with the lamp but actually she brought about the change through her strict methods, stern discipline, by rigid attention to detail, by ceaseless labour, by the fixed determination of an indomitable will.</a:t>
            </a:r>
            <a:endParaRPr sz="1800">
              <a:solidFill>
                <a:schemeClr val="dk1"/>
              </a:solidFill>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lang="en-GB" sz="1800">
                <a:solidFill>
                  <a:schemeClr val="dk1"/>
                </a:solidFill>
                <a:latin typeface="Times New Roman"/>
                <a:ea typeface="Times New Roman"/>
                <a:cs typeface="Times New Roman"/>
                <a:sym typeface="Times New Roman"/>
              </a:rPr>
              <a:t> </a:t>
            </a:r>
            <a:endParaRPr sz="1800">
              <a:solidFill>
                <a:schemeClr val="dk1"/>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
        <p:nvSpPr>
          <p:cNvPr id="145" name="Google Shape;145;p25"/>
          <p:cNvSpPr txBox="1"/>
          <p:nvPr>
            <p:ph idx="2" type="body"/>
          </p:nvPr>
        </p:nvSpPr>
        <p:spPr>
          <a:xfrm>
            <a:off x="7145675" y="1152475"/>
            <a:ext cx="1686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6"/>
          <p:cNvSpPr txBox="1"/>
          <p:nvPr>
            <p:ph type="title"/>
          </p:nvPr>
        </p:nvSpPr>
        <p:spPr>
          <a:xfrm>
            <a:off x="311700" y="161100"/>
            <a:ext cx="8520600" cy="540900"/>
          </a:xfrm>
          <a:prstGeom prst="rect">
            <a:avLst/>
          </a:prstGeom>
        </p:spPr>
        <p:txBody>
          <a:bodyPr anchorCtr="0" anchor="t" bIns="91425" lIns="91425" spcFirstLastPara="1" rIns="91425" wrap="square" tIns="91425">
            <a:normAutofit/>
          </a:bodyPr>
          <a:lstStyle/>
          <a:p>
            <a:pPr indent="0" lvl="0" marL="0" rtl="0" algn="just">
              <a:lnSpc>
                <a:spcPct val="115000"/>
              </a:lnSpc>
              <a:spcBef>
                <a:spcPts val="1200"/>
              </a:spcBef>
              <a:spcAft>
                <a:spcPts val="0"/>
              </a:spcAft>
              <a:buClr>
                <a:schemeClr val="dk1"/>
              </a:buClr>
              <a:buSzPts val="1100"/>
              <a:buFont typeface="Arial"/>
              <a:buNone/>
            </a:pPr>
            <a:r>
              <a:rPr b="1" lang="en-GB" sz="1900">
                <a:latin typeface="Times New Roman"/>
                <a:ea typeface="Times New Roman"/>
                <a:cs typeface="Times New Roman"/>
                <a:sym typeface="Times New Roman"/>
              </a:rPr>
              <a:t>In those days soldiers were considered as brutes.</a:t>
            </a:r>
            <a:endParaRPr b="1" sz="2900"/>
          </a:p>
        </p:txBody>
      </p:sp>
      <p:sp>
        <p:nvSpPr>
          <p:cNvPr id="151" name="Google Shape;151;p26"/>
          <p:cNvSpPr txBox="1"/>
          <p:nvPr>
            <p:ph idx="1" type="body"/>
          </p:nvPr>
        </p:nvSpPr>
        <p:spPr>
          <a:xfrm>
            <a:off x="311700" y="759450"/>
            <a:ext cx="8364300" cy="38094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Clr>
                <a:schemeClr val="dk1"/>
              </a:buClr>
              <a:buSzPts val="1100"/>
              <a:buFont typeface="Arial"/>
              <a:buNone/>
            </a:pPr>
            <a:r>
              <a:rPr lang="en-GB" sz="1800">
                <a:solidFill>
                  <a:schemeClr val="dk1"/>
                </a:solidFill>
                <a:latin typeface="Times New Roman"/>
                <a:ea typeface="Times New Roman"/>
                <a:cs typeface="Times New Roman"/>
                <a:sym typeface="Times New Roman"/>
              </a:rPr>
              <a:t>In May 1855, after six months of labour, Miss Nightingale could look with satisfaction at the condition of Scutari hospitals.</a:t>
            </a:r>
            <a:endParaRPr sz="1800">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800">
                <a:solidFill>
                  <a:schemeClr val="dk1"/>
                </a:solidFill>
                <a:latin typeface="Times New Roman"/>
                <a:ea typeface="Times New Roman"/>
                <a:cs typeface="Times New Roman"/>
                <a:sym typeface="Times New Roman"/>
              </a:rPr>
              <a:t> As a result of this ceaseless work the mortality rate had fallen from 42% to 22% per thousand.</a:t>
            </a:r>
            <a:endParaRPr sz="1800">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800">
                <a:solidFill>
                  <a:schemeClr val="dk1"/>
                </a:solidFill>
                <a:latin typeface="Times New Roman"/>
                <a:ea typeface="Times New Roman"/>
                <a:cs typeface="Times New Roman"/>
                <a:sym typeface="Times New Roman"/>
              </a:rPr>
              <a:t>In those days soldiers were considered as brutes.</a:t>
            </a:r>
            <a:endParaRPr sz="1800">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800">
                <a:solidFill>
                  <a:schemeClr val="dk1"/>
                </a:solidFill>
                <a:latin typeface="Times New Roman"/>
                <a:ea typeface="Times New Roman"/>
                <a:cs typeface="Times New Roman"/>
                <a:sym typeface="Times New Roman"/>
              </a:rPr>
              <a:t> But yet she was not satisfied. The physical needs of the soldiers were well provided. But the spiritual and mental needs remained. She set up well furnished reading-rooms and recreation rooms. She started classed and lectures.  The private soldier began to drink less and even thought to save his pay for his family.  </a:t>
            </a:r>
            <a:endParaRPr sz="1800">
              <a:solidFill>
                <a:schemeClr val="dk1"/>
              </a:solidFill>
              <a:latin typeface="Times New Roman"/>
              <a:ea typeface="Times New Roman"/>
              <a:cs typeface="Times New Roman"/>
              <a:sym typeface="Times New Roman"/>
            </a:endParaRPr>
          </a:p>
          <a:p>
            <a:pPr indent="0" lvl="0" marL="0" rtl="0" algn="just">
              <a:spcBef>
                <a:spcPts val="0"/>
              </a:spcBef>
              <a:spcAft>
                <a:spcPts val="1200"/>
              </a:spcAft>
              <a:buNone/>
            </a:pPr>
            <a:r>
              <a:t/>
            </a:r>
            <a:endParaRPr sz="2000"/>
          </a:p>
        </p:txBody>
      </p:sp>
      <p:sp>
        <p:nvSpPr>
          <p:cNvPr id="152" name="Google Shape;152;p26"/>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7"/>
          <p:cNvSpPr txBox="1"/>
          <p:nvPr>
            <p:ph type="title"/>
          </p:nvPr>
        </p:nvSpPr>
        <p:spPr>
          <a:xfrm>
            <a:off x="311700" y="92050"/>
            <a:ext cx="8520600" cy="7710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990"/>
              <a:buFont typeface="Arial"/>
              <a:buNone/>
            </a:pPr>
            <a:r>
              <a:rPr b="1" lang="en-GB" sz="1979">
                <a:solidFill>
                  <a:srgbClr val="202122"/>
                </a:solidFill>
                <a:latin typeface="Times New Roman"/>
                <a:ea typeface="Times New Roman"/>
                <a:cs typeface="Times New Roman"/>
                <a:sym typeface="Times New Roman"/>
              </a:rPr>
              <a:t>Notes on Hospitals (1859) revolutionized the theory of hospital construction and hospital management. </a:t>
            </a:r>
            <a:endParaRPr b="1" sz="1979">
              <a:solidFill>
                <a:srgbClr val="202122"/>
              </a:solidFill>
              <a:latin typeface="Times New Roman"/>
              <a:ea typeface="Times New Roman"/>
              <a:cs typeface="Times New Roman"/>
              <a:sym typeface="Times New Roman"/>
            </a:endParaRPr>
          </a:p>
          <a:p>
            <a:pPr indent="0" lvl="0" marL="0" rtl="0" algn="l">
              <a:spcBef>
                <a:spcPts val="0"/>
              </a:spcBef>
              <a:spcAft>
                <a:spcPts val="0"/>
              </a:spcAft>
              <a:buSzPts val="990"/>
              <a:buNone/>
            </a:pPr>
            <a:r>
              <a:t/>
            </a:r>
            <a:endParaRPr b="1" sz="3420">
              <a:solidFill>
                <a:srgbClr val="202122"/>
              </a:solidFill>
            </a:endParaRPr>
          </a:p>
        </p:txBody>
      </p:sp>
      <p:sp>
        <p:nvSpPr>
          <p:cNvPr id="158" name="Google Shape;158;p27"/>
          <p:cNvSpPr txBox="1"/>
          <p:nvPr>
            <p:ph idx="1" type="body"/>
          </p:nvPr>
        </p:nvSpPr>
        <p:spPr>
          <a:xfrm>
            <a:off x="311700" y="818050"/>
            <a:ext cx="8421900" cy="3416400"/>
          </a:xfrm>
          <a:prstGeom prst="rect">
            <a:avLst/>
          </a:prstGeom>
          <a:ln cap="flat" cmpd="sng" w="9525">
            <a:solidFill>
              <a:srgbClr val="FF0000"/>
            </a:solidFill>
            <a:prstDash val="solid"/>
            <a:round/>
            <a:headEnd len="sm" w="sm" type="none"/>
            <a:tailEnd len="sm" w="sm" type="none"/>
          </a:ln>
        </p:spPr>
        <p:txBody>
          <a:bodyPr anchorCtr="0" anchor="t" bIns="91425" lIns="91425" spcFirstLastPara="1" rIns="91425" wrap="square" tIns="91425">
            <a:normAutofit lnSpcReduction="20000"/>
          </a:bodyPr>
          <a:lstStyle/>
          <a:p>
            <a:pPr indent="0" lvl="0" marL="0" rtl="0" algn="just">
              <a:spcBef>
                <a:spcPts val="1200"/>
              </a:spcBef>
              <a:spcAft>
                <a:spcPts val="0"/>
              </a:spcAft>
              <a:buNone/>
            </a:pPr>
            <a:r>
              <a:t/>
            </a:r>
            <a:endParaRPr sz="1500">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800">
                <a:solidFill>
                  <a:schemeClr val="dk1"/>
                </a:solidFill>
                <a:latin typeface="Times New Roman"/>
                <a:ea typeface="Times New Roman"/>
                <a:cs typeface="Times New Roman"/>
                <a:sym typeface="Times New Roman"/>
              </a:rPr>
              <a:t>After returning from Scutari, her real life began. Scutari was just a stepping stone, the fulcrum with which she had shown the world that the hospitals all over the world need change. Her book </a:t>
            </a:r>
            <a:r>
              <a:rPr b="1" i="1" lang="en-GB" sz="1800">
                <a:solidFill>
                  <a:schemeClr val="dk1"/>
                </a:solidFill>
                <a:latin typeface="Times New Roman"/>
                <a:ea typeface="Times New Roman"/>
                <a:cs typeface="Times New Roman"/>
                <a:sym typeface="Times New Roman"/>
              </a:rPr>
              <a:t>Notes on Hospitals(1859)</a:t>
            </a:r>
            <a:r>
              <a:rPr lang="en-GB" sz="1800">
                <a:solidFill>
                  <a:schemeClr val="dk1"/>
                </a:solidFill>
                <a:latin typeface="Times New Roman"/>
                <a:ea typeface="Times New Roman"/>
                <a:cs typeface="Times New Roman"/>
                <a:sym typeface="Times New Roman"/>
              </a:rPr>
              <a:t> revolutionized the theory of hospital construction and hospital management.</a:t>
            </a:r>
            <a:endParaRPr sz="18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t/>
            </a:r>
            <a:endParaRPr sz="1800">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500">
                <a:solidFill>
                  <a:schemeClr val="dk1"/>
                </a:solidFill>
                <a:latin typeface="Times New Roman"/>
                <a:ea typeface="Times New Roman"/>
                <a:cs typeface="Times New Roman"/>
                <a:sym typeface="Times New Roman"/>
              </a:rPr>
              <a:t>With the opening of the </a:t>
            </a:r>
            <a:r>
              <a:rPr b="1" lang="en-GB" sz="1800">
                <a:solidFill>
                  <a:schemeClr val="dk1"/>
                </a:solidFill>
                <a:latin typeface="Times New Roman"/>
                <a:ea typeface="Times New Roman"/>
                <a:cs typeface="Times New Roman"/>
                <a:sym typeface="Times New Roman"/>
              </a:rPr>
              <a:t>Nightingale Training School for Nurses at St. Thomas Hospital (1860), she became the founder of modern nursing.  </a:t>
            </a:r>
            <a:endParaRPr b="1" sz="1800">
              <a:solidFill>
                <a:schemeClr val="dk1"/>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sz="1500">
                <a:solidFill>
                  <a:schemeClr val="dk1"/>
                </a:solidFill>
                <a:latin typeface="Times New Roman"/>
                <a:ea typeface="Times New Roman"/>
                <a:cs typeface="Times New Roman"/>
                <a:sym typeface="Times New Roman"/>
              </a:rPr>
              <a:t> </a:t>
            </a:r>
            <a:endParaRPr sz="1500">
              <a:solidFill>
                <a:schemeClr val="dk1"/>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
        <p:nvSpPr>
          <p:cNvPr id="159" name="Google Shape;159;p27"/>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4"/>
          <p:cNvSpPr txBox="1"/>
          <p:nvPr>
            <p:ph type="title"/>
          </p:nvPr>
        </p:nvSpPr>
        <p:spPr>
          <a:xfrm>
            <a:off x="311700" y="111500"/>
            <a:ext cx="8520600" cy="501900"/>
          </a:xfrm>
          <a:prstGeom prst="rect">
            <a:avLst/>
          </a:prstGeom>
          <a:solidFill>
            <a:srgbClr val="D9EAD3"/>
          </a:solidFill>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Florence Nightingale, The Lady with the Lamp</a:t>
            </a:r>
            <a:endParaRPr/>
          </a:p>
        </p:txBody>
      </p:sp>
      <p:sp>
        <p:nvSpPr>
          <p:cNvPr id="65" name="Google Shape;65;p14"/>
          <p:cNvSpPr txBox="1"/>
          <p:nvPr>
            <p:ph idx="1" type="body"/>
          </p:nvPr>
        </p:nvSpPr>
        <p:spPr>
          <a:xfrm>
            <a:off x="311700" y="697075"/>
            <a:ext cx="5265600" cy="4279200"/>
          </a:xfrm>
          <a:prstGeom prst="rect">
            <a:avLst/>
          </a:prstGeom>
        </p:spPr>
        <p:txBody>
          <a:bodyPr anchorCtr="0" anchor="t" bIns="91425" lIns="91425" spcFirstLastPara="1" rIns="91425" wrap="square" tIns="91425">
            <a:noAutofit/>
          </a:bodyPr>
          <a:lstStyle/>
          <a:p>
            <a:pPr indent="0" lvl="0" marL="0" rtl="0" algn="just">
              <a:spcBef>
                <a:spcPts val="1200"/>
              </a:spcBef>
              <a:spcAft>
                <a:spcPts val="0"/>
              </a:spcAft>
              <a:buNone/>
            </a:pPr>
            <a:r>
              <a:rPr b="1" lang="en-GB" sz="1850">
                <a:solidFill>
                  <a:schemeClr val="dk1"/>
                </a:solidFill>
                <a:highlight>
                  <a:srgbClr val="FFFFFF"/>
                </a:highlight>
                <a:latin typeface="Times New Roman"/>
                <a:ea typeface="Times New Roman"/>
                <a:cs typeface="Times New Roman"/>
                <a:sym typeface="Times New Roman"/>
              </a:rPr>
              <a:t>Florence Nightingale</a:t>
            </a:r>
            <a:r>
              <a:rPr lang="en-GB" sz="1850">
                <a:solidFill>
                  <a:schemeClr val="dk1"/>
                </a:solidFill>
                <a:highlight>
                  <a:srgbClr val="FFFFFF"/>
                </a:highlight>
                <a:latin typeface="Times New Roman"/>
                <a:ea typeface="Times New Roman"/>
                <a:cs typeface="Times New Roman"/>
                <a:sym typeface="Times New Roman"/>
              </a:rPr>
              <a:t> (12 May 1820 – 13 August 1910) was an English </a:t>
            </a:r>
            <a:r>
              <a:rPr lang="en-GB" sz="1850">
                <a:solidFill>
                  <a:schemeClr val="dk1"/>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social reformer</a:t>
            </a:r>
            <a:r>
              <a:rPr lang="en-GB" sz="1850">
                <a:solidFill>
                  <a:schemeClr val="dk1"/>
                </a:solidFill>
                <a:highlight>
                  <a:srgbClr val="FFFFFF"/>
                </a:highlight>
                <a:latin typeface="Times New Roman"/>
                <a:ea typeface="Times New Roman"/>
                <a:cs typeface="Times New Roman"/>
                <a:sym typeface="Times New Roman"/>
              </a:rPr>
              <a:t>, statistician and the founder of modern </a:t>
            </a:r>
            <a:r>
              <a:rPr lang="en-GB" sz="1850">
                <a:solidFill>
                  <a:schemeClr val="dk1"/>
                </a:solidFill>
                <a:highlight>
                  <a:srgbClr val="FFFFFF"/>
                </a:highlight>
                <a:uFill>
                  <a:noFill/>
                </a:uFill>
                <a:latin typeface="Times New Roman"/>
                <a:ea typeface="Times New Roman"/>
                <a:cs typeface="Times New Roman"/>
                <a:sym typeface="Times New Roman"/>
                <a:hlinkClick r:id="rId4">
                  <a:extLst>
                    <a:ext uri="{A12FA001-AC4F-418D-AE19-62706E023703}">
                      <ahyp:hlinkClr val="tx"/>
                    </a:ext>
                  </a:extLst>
                </a:hlinkClick>
              </a:rPr>
              <a:t>nursing</a:t>
            </a:r>
            <a:r>
              <a:rPr lang="en-GB" sz="1850">
                <a:solidFill>
                  <a:schemeClr val="dk1"/>
                </a:solidFill>
                <a:highlight>
                  <a:srgbClr val="FFFFFF"/>
                </a:highlight>
                <a:latin typeface="Times New Roman"/>
                <a:ea typeface="Times New Roman"/>
                <a:cs typeface="Times New Roman"/>
                <a:sym typeface="Times New Roman"/>
              </a:rPr>
              <a:t>. Nightingale came to prominence while serving as a manager and trainer of nurses during the </a:t>
            </a:r>
            <a:r>
              <a:rPr lang="en-GB" sz="1850">
                <a:solidFill>
                  <a:schemeClr val="dk1"/>
                </a:solidFill>
                <a:highlight>
                  <a:srgbClr val="FFFFFF"/>
                </a:highlight>
                <a:uFill>
                  <a:noFill/>
                </a:uFill>
                <a:latin typeface="Times New Roman"/>
                <a:ea typeface="Times New Roman"/>
                <a:cs typeface="Times New Roman"/>
                <a:sym typeface="Times New Roman"/>
                <a:hlinkClick r:id="rId5">
                  <a:extLst>
                    <a:ext uri="{A12FA001-AC4F-418D-AE19-62706E023703}">
                      <ahyp:hlinkClr val="tx"/>
                    </a:ext>
                  </a:extLst>
                </a:hlinkClick>
              </a:rPr>
              <a:t>Crimean War</a:t>
            </a:r>
            <a:r>
              <a:rPr lang="en-GB" sz="1850">
                <a:solidFill>
                  <a:schemeClr val="dk1"/>
                </a:solidFill>
                <a:highlight>
                  <a:srgbClr val="FFFFFF"/>
                </a:highlight>
                <a:latin typeface="Times New Roman"/>
                <a:ea typeface="Times New Roman"/>
                <a:cs typeface="Times New Roman"/>
                <a:sym typeface="Times New Roman"/>
              </a:rPr>
              <a:t>, in which she organised care for wounded soldiers at </a:t>
            </a:r>
            <a:r>
              <a:rPr lang="en-GB" sz="1850">
                <a:solidFill>
                  <a:schemeClr val="dk1"/>
                </a:solidFill>
                <a:highlight>
                  <a:srgbClr val="FFFFFF"/>
                </a:highlight>
                <a:uFill>
                  <a:noFill/>
                </a:uFill>
                <a:latin typeface="Times New Roman"/>
                <a:ea typeface="Times New Roman"/>
                <a:cs typeface="Times New Roman"/>
                <a:sym typeface="Times New Roman"/>
                <a:hlinkClick r:id="rId6">
                  <a:extLst>
                    <a:ext uri="{A12FA001-AC4F-418D-AE19-62706E023703}">
                      <ahyp:hlinkClr val="tx"/>
                    </a:ext>
                  </a:extLst>
                </a:hlinkClick>
              </a:rPr>
              <a:t>Constantinople</a:t>
            </a:r>
            <a:r>
              <a:rPr lang="en-GB" sz="1850">
                <a:solidFill>
                  <a:schemeClr val="dk1"/>
                </a:solidFill>
                <a:highlight>
                  <a:srgbClr val="FFFFFF"/>
                </a:highlight>
                <a:latin typeface="Times New Roman"/>
                <a:ea typeface="Times New Roman"/>
                <a:cs typeface="Times New Roman"/>
                <a:sym typeface="Times New Roman"/>
              </a:rPr>
              <a:t>. </a:t>
            </a:r>
            <a:endParaRPr sz="1850">
              <a:solidFill>
                <a:schemeClr val="dk1"/>
              </a:solidFill>
              <a:highlight>
                <a:srgbClr val="FFFFFF"/>
              </a:highlight>
              <a:latin typeface="Times New Roman"/>
              <a:ea typeface="Times New Roman"/>
              <a:cs typeface="Times New Roman"/>
              <a:sym typeface="Times New Roman"/>
            </a:endParaRPr>
          </a:p>
          <a:p>
            <a:pPr indent="457200" lvl="0" marL="0" rtl="0" algn="just">
              <a:spcBef>
                <a:spcPts val="1200"/>
              </a:spcBef>
              <a:spcAft>
                <a:spcPts val="0"/>
              </a:spcAft>
              <a:buClr>
                <a:schemeClr val="dk1"/>
              </a:buClr>
              <a:buSzPts val="1100"/>
              <a:buFont typeface="Arial"/>
              <a:buNone/>
            </a:pPr>
            <a:r>
              <a:rPr lang="en-GB" sz="1850">
                <a:solidFill>
                  <a:schemeClr val="dk1"/>
                </a:solidFill>
                <a:highlight>
                  <a:srgbClr val="FFFFFF"/>
                </a:highlight>
                <a:latin typeface="Times New Roman"/>
                <a:ea typeface="Times New Roman"/>
                <a:cs typeface="Times New Roman"/>
                <a:sym typeface="Times New Roman"/>
              </a:rPr>
              <a:t>She gave nursing a favourable reputation and became an icon of </a:t>
            </a:r>
            <a:r>
              <a:rPr lang="en-GB" sz="1850">
                <a:solidFill>
                  <a:schemeClr val="dk1"/>
                </a:solidFill>
                <a:highlight>
                  <a:srgbClr val="FFFFFF"/>
                </a:highlight>
                <a:uFill>
                  <a:noFill/>
                </a:uFill>
                <a:latin typeface="Times New Roman"/>
                <a:ea typeface="Times New Roman"/>
                <a:cs typeface="Times New Roman"/>
                <a:sym typeface="Times New Roman"/>
                <a:hlinkClick r:id="rId7">
                  <a:extLst>
                    <a:ext uri="{A12FA001-AC4F-418D-AE19-62706E023703}">
                      <ahyp:hlinkClr val="tx"/>
                    </a:ext>
                  </a:extLst>
                </a:hlinkClick>
              </a:rPr>
              <a:t>Victorian culture</a:t>
            </a:r>
            <a:r>
              <a:rPr lang="en-GB" sz="1850">
                <a:solidFill>
                  <a:schemeClr val="dk1"/>
                </a:solidFill>
                <a:highlight>
                  <a:srgbClr val="FFFFFF"/>
                </a:highlight>
                <a:latin typeface="Times New Roman"/>
                <a:ea typeface="Times New Roman"/>
                <a:cs typeface="Times New Roman"/>
                <a:sym typeface="Times New Roman"/>
              </a:rPr>
              <a:t>, especially in the persona of "The Lady with the Lamp" making rounds of wounded soldiers at night.    </a:t>
            </a:r>
            <a:r>
              <a:rPr b="1" i="1" lang="en-GB" sz="1850">
                <a:solidFill>
                  <a:srgbClr val="000000"/>
                </a:solidFill>
                <a:highlight>
                  <a:srgbClr val="FFFFFF"/>
                </a:highlight>
                <a:latin typeface="Times New Roman"/>
                <a:ea typeface="Times New Roman"/>
                <a:cs typeface="Times New Roman"/>
                <a:sym typeface="Times New Roman"/>
              </a:rPr>
              <a:t> (wikipedia.com)</a:t>
            </a:r>
            <a:endParaRPr b="1" i="1" sz="1850">
              <a:solidFill>
                <a:srgbClr val="000000"/>
              </a:solidFill>
              <a:highlight>
                <a:srgbClr val="FFFFFF"/>
              </a:highlight>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
        <p:nvSpPr>
          <p:cNvPr id="66" name="Google Shape;66;p14"/>
          <p:cNvSpPr txBox="1"/>
          <p:nvPr>
            <p:ph idx="2" type="body"/>
          </p:nvPr>
        </p:nvSpPr>
        <p:spPr>
          <a:xfrm>
            <a:off x="4832400" y="696950"/>
            <a:ext cx="3999900" cy="38718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rPr b="1" lang="en-GB">
                <a:solidFill>
                  <a:schemeClr val="dk1"/>
                </a:solidFill>
                <a:latin typeface="Times New Roman"/>
                <a:ea typeface="Times New Roman"/>
                <a:cs typeface="Times New Roman"/>
                <a:sym typeface="Times New Roman"/>
              </a:rPr>
              <a:t>                 </a:t>
            </a:r>
            <a:r>
              <a:rPr b="1" lang="en-GB">
                <a:solidFill>
                  <a:schemeClr val="dk1"/>
                </a:solidFill>
                <a:latin typeface="Times New Roman"/>
                <a:ea typeface="Times New Roman"/>
                <a:cs typeface="Times New Roman"/>
                <a:sym typeface="Times New Roman"/>
              </a:rPr>
              <a:t>dailytimes.ng (google images)</a:t>
            </a:r>
            <a:endParaRPr b="1">
              <a:solidFill>
                <a:schemeClr val="dk1"/>
              </a:solidFill>
              <a:latin typeface="Times New Roman"/>
              <a:ea typeface="Times New Roman"/>
              <a:cs typeface="Times New Roman"/>
              <a:sym typeface="Times New Roman"/>
            </a:endParaRPr>
          </a:p>
        </p:txBody>
      </p:sp>
      <p:pic>
        <p:nvPicPr>
          <p:cNvPr id="67" name="Google Shape;67;p14"/>
          <p:cNvPicPr preferRelativeResize="0"/>
          <p:nvPr/>
        </p:nvPicPr>
        <p:blipFill>
          <a:blip r:embed="rId8">
            <a:alphaModFix/>
          </a:blip>
          <a:stretch>
            <a:fillRect/>
          </a:stretch>
        </p:blipFill>
        <p:spPr>
          <a:xfrm>
            <a:off x="5812575" y="696950"/>
            <a:ext cx="3000050" cy="32352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80550"/>
            <a:ext cx="8520600" cy="391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020">
                <a:solidFill>
                  <a:srgbClr val="0645AD"/>
                </a:solidFill>
                <a:latin typeface="Times New Roman"/>
                <a:ea typeface="Times New Roman"/>
                <a:cs typeface="Times New Roman"/>
                <a:sym typeface="Times New Roman"/>
              </a:rPr>
              <a:t>Popular Conception/Popular Imagination about Florence Nightingale </a:t>
            </a:r>
            <a:endParaRPr sz="2020">
              <a:solidFill>
                <a:srgbClr val="0645AD"/>
              </a:solidFill>
              <a:latin typeface="Times New Roman"/>
              <a:ea typeface="Times New Roman"/>
              <a:cs typeface="Times New Roman"/>
              <a:sym typeface="Times New Roman"/>
            </a:endParaRPr>
          </a:p>
        </p:txBody>
      </p:sp>
      <p:sp>
        <p:nvSpPr>
          <p:cNvPr id="73" name="Google Shape;73;p15"/>
          <p:cNvSpPr txBox="1"/>
          <p:nvPr>
            <p:ph idx="1" type="body"/>
          </p:nvPr>
        </p:nvSpPr>
        <p:spPr>
          <a:xfrm>
            <a:off x="311700" y="563825"/>
            <a:ext cx="5338200" cy="44301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b="1" lang="en-GB">
                <a:solidFill>
                  <a:srgbClr val="000000"/>
                </a:solidFill>
              </a:rPr>
              <a:t>The saintly, self-sacrificing woman, the delicate maiden of high degree who threw aside the pleasures of a life of ease to </a:t>
            </a:r>
            <a:r>
              <a:rPr b="1" lang="en-GB">
                <a:solidFill>
                  <a:srgbClr val="000000"/>
                </a:solidFill>
                <a:highlight>
                  <a:srgbClr val="B6D7A8"/>
                </a:highlight>
              </a:rPr>
              <a:t>succour</a:t>
            </a:r>
            <a:r>
              <a:rPr b="1" lang="en-GB">
                <a:solidFill>
                  <a:srgbClr val="000000"/>
                </a:solidFill>
              </a:rPr>
              <a:t> the afflicted, the Lady with the Lamp, gliding through the horrors of the hospital at scutari, and </a:t>
            </a:r>
            <a:r>
              <a:rPr b="1" lang="en-GB">
                <a:solidFill>
                  <a:srgbClr val="000000"/>
                </a:solidFill>
                <a:highlight>
                  <a:srgbClr val="B6D7A8"/>
                </a:highlight>
              </a:rPr>
              <a:t>consecrating </a:t>
            </a:r>
            <a:r>
              <a:rPr b="1" lang="en-GB">
                <a:solidFill>
                  <a:srgbClr val="000000"/>
                </a:solidFill>
              </a:rPr>
              <a:t>with the radiance of her goodness the dying </a:t>
            </a:r>
            <a:r>
              <a:rPr b="1" lang="en-GB">
                <a:solidFill>
                  <a:srgbClr val="000000"/>
                </a:solidFill>
              </a:rPr>
              <a:t>soldier's</a:t>
            </a:r>
            <a:r>
              <a:rPr b="1" lang="en-GB">
                <a:solidFill>
                  <a:srgbClr val="000000"/>
                </a:solidFill>
              </a:rPr>
              <a:t> couch - the vision is familiar to all.</a:t>
            </a:r>
            <a:endParaRPr b="1">
              <a:solidFill>
                <a:srgbClr val="000000"/>
              </a:solidFill>
            </a:endParaRPr>
          </a:p>
          <a:p>
            <a:pPr indent="0" lvl="0" marL="0" rtl="0" algn="l">
              <a:spcBef>
                <a:spcPts val="1200"/>
              </a:spcBef>
              <a:spcAft>
                <a:spcPts val="0"/>
              </a:spcAft>
              <a:buClr>
                <a:schemeClr val="dk1"/>
              </a:buClr>
              <a:buSzPts val="1100"/>
              <a:buFont typeface="Arial"/>
              <a:buNone/>
            </a:pPr>
            <a:r>
              <a:t/>
            </a:r>
            <a:endParaRPr b="1">
              <a:solidFill>
                <a:srgbClr val="000000"/>
              </a:solidFill>
            </a:endParaRPr>
          </a:p>
          <a:p>
            <a:pPr indent="0" lvl="0" marL="0" rtl="0" algn="l">
              <a:spcBef>
                <a:spcPts val="1200"/>
              </a:spcBef>
              <a:spcAft>
                <a:spcPts val="0"/>
              </a:spcAft>
              <a:buClr>
                <a:schemeClr val="dk1"/>
              </a:buClr>
              <a:buSzPts val="1100"/>
              <a:buFont typeface="Arial"/>
              <a:buNone/>
            </a:pPr>
            <a:r>
              <a:rPr b="1" lang="en-GB">
                <a:solidFill>
                  <a:srgbClr val="000000"/>
                </a:solidFill>
              </a:rPr>
              <a:t>But the truth was different.</a:t>
            </a:r>
            <a:endParaRPr b="1">
              <a:solidFill>
                <a:srgbClr val="000000"/>
              </a:solidFill>
            </a:endParaRPr>
          </a:p>
          <a:p>
            <a:pPr indent="0" lvl="0" marL="0" rtl="0" algn="l">
              <a:spcBef>
                <a:spcPts val="1200"/>
              </a:spcBef>
              <a:spcAft>
                <a:spcPts val="0"/>
              </a:spcAft>
              <a:buClr>
                <a:schemeClr val="dk1"/>
              </a:buClr>
              <a:buSzPts val="1100"/>
              <a:buFont typeface="Arial"/>
              <a:buNone/>
            </a:pPr>
            <a:r>
              <a:rPr b="1" lang="en-GB">
                <a:solidFill>
                  <a:srgbClr val="000000"/>
                </a:solidFill>
              </a:rPr>
              <a:t>A demon possessed her. </a:t>
            </a:r>
            <a:endParaRPr b="1">
              <a:solidFill>
                <a:srgbClr val="000000"/>
              </a:solidFill>
            </a:endParaRPr>
          </a:p>
          <a:p>
            <a:pPr indent="0" lvl="0" marL="0" rtl="0" algn="l">
              <a:spcBef>
                <a:spcPts val="1200"/>
              </a:spcBef>
              <a:spcAft>
                <a:spcPts val="1200"/>
              </a:spcAft>
              <a:buClr>
                <a:schemeClr val="dk1"/>
              </a:buClr>
              <a:buSzPts val="1100"/>
              <a:buFont typeface="Arial"/>
              <a:buNone/>
            </a:pPr>
            <a:r>
              <a:rPr b="1" lang="en-GB">
                <a:solidFill>
                  <a:srgbClr val="000000"/>
                </a:solidFill>
              </a:rPr>
              <a:t>There was more that was interesting than in the legendary one.  </a:t>
            </a:r>
            <a:endParaRPr b="1">
              <a:solidFill>
                <a:srgbClr val="000000"/>
              </a:solidFill>
            </a:endParaRPr>
          </a:p>
        </p:txBody>
      </p:sp>
      <p:sp>
        <p:nvSpPr>
          <p:cNvPr id="74" name="Google Shape;74;p15"/>
          <p:cNvSpPr txBox="1"/>
          <p:nvPr>
            <p:ph idx="2" type="body"/>
          </p:nvPr>
        </p:nvSpPr>
        <p:spPr>
          <a:xfrm>
            <a:off x="6006500" y="563825"/>
            <a:ext cx="2825700" cy="4005000"/>
          </a:xfrm>
          <a:prstGeom prst="rect">
            <a:avLst/>
          </a:prstGeom>
        </p:spPr>
        <p:txBody>
          <a:bodyPr anchorCtr="0" anchor="t" bIns="91425" lIns="91425" spcFirstLastPara="1" rIns="91425" wrap="square" tIns="91425">
            <a:normAutofit lnSpcReduction="10000"/>
          </a:bodyPr>
          <a:lstStyle/>
          <a:p>
            <a:pPr indent="0" lvl="0" marL="0" rtl="0" algn="just">
              <a:spcBef>
                <a:spcPts val="0"/>
              </a:spcBef>
              <a:spcAft>
                <a:spcPts val="0"/>
              </a:spcAft>
              <a:buNone/>
            </a:pPr>
            <a:r>
              <a:rPr b="1" lang="en-GB" sz="1500">
                <a:solidFill>
                  <a:srgbClr val="000000"/>
                </a:solidFill>
                <a:highlight>
                  <a:srgbClr val="B6D7A8"/>
                </a:highlight>
                <a:latin typeface="Times New Roman"/>
                <a:ea typeface="Times New Roman"/>
                <a:cs typeface="Times New Roman"/>
                <a:sym typeface="Times New Roman"/>
              </a:rPr>
              <a:t>Popular Imagination/Popular Conception:  </a:t>
            </a:r>
            <a:r>
              <a:rPr lang="en-GB" sz="1500">
                <a:solidFill>
                  <a:srgbClr val="000000"/>
                </a:solidFill>
                <a:highlight>
                  <a:srgbClr val="FFFFFF"/>
                </a:highlight>
                <a:latin typeface="Times New Roman"/>
                <a:ea typeface="Times New Roman"/>
                <a:cs typeface="Times New Roman"/>
                <a:sym typeface="Times New Roman"/>
              </a:rPr>
              <a:t>       Popular ideas, feelings, or attitudes are approved of or held by most people.</a:t>
            </a:r>
            <a:endParaRPr sz="1500">
              <a:solidFill>
                <a:srgbClr val="000000"/>
              </a:solidFill>
              <a:highlight>
                <a:srgbClr val="FFFFFF"/>
              </a:highlight>
              <a:latin typeface="Times New Roman"/>
              <a:ea typeface="Times New Roman"/>
              <a:cs typeface="Times New Roman"/>
              <a:sym typeface="Times New Roman"/>
            </a:endParaRPr>
          </a:p>
          <a:p>
            <a:pPr indent="0" lvl="0" marL="0" rtl="0" algn="just">
              <a:spcBef>
                <a:spcPts val="1200"/>
              </a:spcBef>
              <a:spcAft>
                <a:spcPts val="0"/>
              </a:spcAft>
              <a:buNone/>
            </a:pPr>
            <a:r>
              <a:t/>
            </a:r>
            <a:endParaRPr>
              <a:solidFill>
                <a:srgbClr val="000000"/>
              </a:solidFill>
              <a:latin typeface="Times New Roman"/>
              <a:ea typeface="Times New Roman"/>
              <a:cs typeface="Times New Roman"/>
              <a:sym typeface="Times New Roman"/>
            </a:endParaRPr>
          </a:p>
          <a:p>
            <a:pPr indent="0" lvl="0" marL="0" rtl="0" algn="just">
              <a:spcBef>
                <a:spcPts val="1200"/>
              </a:spcBef>
              <a:spcAft>
                <a:spcPts val="0"/>
              </a:spcAft>
              <a:buNone/>
            </a:pPr>
            <a:r>
              <a:rPr b="1" lang="en-GB">
                <a:solidFill>
                  <a:srgbClr val="000000"/>
                </a:solidFill>
                <a:highlight>
                  <a:srgbClr val="B6D7A8"/>
                </a:highlight>
                <a:latin typeface="Times New Roman"/>
                <a:ea typeface="Times New Roman"/>
                <a:cs typeface="Times New Roman"/>
                <a:sym typeface="Times New Roman"/>
              </a:rPr>
              <a:t>succour </a:t>
            </a:r>
            <a:r>
              <a:rPr lang="en-GB">
                <a:solidFill>
                  <a:srgbClr val="000000"/>
                </a:solidFill>
                <a:highlight>
                  <a:srgbClr val="B6D7A8"/>
                </a:highlight>
                <a:latin typeface="Times New Roman"/>
                <a:ea typeface="Times New Roman"/>
                <a:cs typeface="Times New Roman"/>
                <a:sym typeface="Times New Roman"/>
              </a:rPr>
              <a:t>:(n)   help given to someone</a:t>
            </a:r>
            <a:endParaRPr>
              <a:solidFill>
                <a:srgbClr val="000000"/>
              </a:solidFill>
              <a:highlight>
                <a:srgbClr val="B6D7A8"/>
              </a:highlight>
              <a:latin typeface="Times New Roman"/>
              <a:ea typeface="Times New Roman"/>
              <a:cs typeface="Times New Roman"/>
              <a:sym typeface="Times New Roman"/>
            </a:endParaRPr>
          </a:p>
          <a:p>
            <a:pPr indent="0" lvl="0" marL="0" rtl="0" algn="just">
              <a:spcBef>
                <a:spcPts val="1200"/>
              </a:spcBef>
              <a:spcAft>
                <a:spcPts val="0"/>
              </a:spcAft>
              <a:buNone/>
            </a:pPr>
            <a:r>
              <a:t/>
            </a:r>
            <a:endParaRPr>
              <a:solidFill>
                <a:srgbClr val="000000"/>
              </a:solidFill>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b="1" lang="en-GB">
                <a:solidFill>
                  <a:schemeClr val="dk1"/>
                </a:solidFill>
                <a:highlight>
                  <a:srgbClr val="B6D7A8"/>
                </a:highlight>
                <a:latin typeface="Times New Roman"/>
                <a:ea typeface="Times New Roman"/>
                <a:cs typeface="Times New Roman"/>
                <a:sym typeface="Times New Roman"/>
              </a:rPr>
              <a:t>Consecrate (v):</a:t>
            </a:r>
            <a:r>
              <a:rPr lang="en-GB">
                <a:solidFill>
                  <a:srgbClr val="000000"/>
                </a:solidFill>
                <a:highlight>
                  <a:srgbClr val="B6D7A8"/>
                </a:highlight>
                <a:latin typeface="Times New Roman"/>
                <a:ea typeface="Times New Roman"/>
                <a:cs typeface="Times New Roman"/>
                <a:sym typeface="Times New Roman"/>
              </a:rPr>
              <a:t> </a:t>
            </a:r>
            <a:r>
              <a:rPr lang="en-GB">
                <a:solidFill>
                  <a:schemeClr val="dk1"/>
                </a:solidFill>
                <a:highlight>
                  <a:srgbClr val="D9EAD3"/>
                </a:highlight>
                <a:latin typeface="Times New Roman"/>
                <a:ea typeface="Times New Roman"/>
                <a:cs typeface="Times New Roman"/>
                <a:sym typeface="Times New Roman"/>
              </a:rPr>
              <a:t>officially make something holy and able to be used for religious ceremonies </a:t>
            </a:r>
            <a:endParaRPr>
              <a:solidFill>
                <a:schemeClr val="dk1"/>
              </a:solidFill>
              <a:highlight>
                <a:srgbClr val="D9EAD3"/>
              </a:highlight>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lang="en-GB">
                <a:solidFill>
                  <a:srgbClr val="000000"/>
                </a:solidFill>
                <a:highlight>
                  <a:srgbClr val="B6D7A8"/>
                </a:highlight>
                <a:latin typeface="Times New Roman"/>
                <a:ea typeface="Times New Roman"/>
                <a:cs typeface="Times New Roman"/>
                <a:sym typeface="Times New Roman"/>
              </a:rPr>
              <a:t>  </a:t>
            </a:r>
            <a:endParaRPr>
              <a:solidFill>
                <a:srgbClr val="000000"/>
              </a:solidFill>
              <a:highlight>
                <a:srgbClr val="B6D7A8"/>
              </a:highlight>
              <a:latin typeface="Times New Roman"/>
              <a:ea typeface="Times New Roman"/>
              <a:cs typeface="Times New Roman"/>
              <a:sym typeface="Times New Roman"/>
            </a:endParaRPr>
          </a:p>
          <a:p>
            <a:pPr indent="0" lvl="0" marL="0" rtl="0" algn="just">
              <a:spcBef>
                <a:spcPts val="1200"/>
              </a:spcBef>
              <a:spcAft>
                <a:spcPts val="1200"/>
              </a:spcAft>
              <a:buNone/>
            </a:pPr>
            <a:r>
              <a:t/>
            </a:r>
            <a:endParaRPr b="1" sz="1300">
              <a:solidFill>
                <a:srgbClr val="202124"/>
              </a:solidFill>
              <a:highlight>
                <a:srgbClr val="FFFFFF"/>
              </a:highlight>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115075"/>
            <a:ext cx="8520600" cy="402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GB" sz="1820"/>
              <a:t>Family Background</a:t>
            </a:r>
            <a:endParaRPr b="1" sz="1820"/>
          </a:p>
        </p:txBody>
      </p:sp>
      <p:sp>
        <p:nvSpPr>
          <p:cNvPr id="80" name="Google Shape;80;p16"/>
          <p:cNvSpPr txBox="1"/>
          <p:nvPr>
            <p:ph idx="1" type="body"/>
          </p:nvPr>
        </p:nvSpPr>
        <p:spPr>
          <a:xfrm>
            <a:off x="311700" y="632875"/>
            <a:ext cx="4958400" cy="43842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n-GB" sz="1600">
                <a:solidFill>
                  <a:schemeClr val="dk1"/>
                </a:solidFill>
              </a:rPr>
              <a:t>Her family was extremely well to do and connected by marriage with a spreading circle of other well to do families. </a:t>
            </a:r>
            <a:endParaRPr sz="1600">
              <a:solidFill>
                <a:schemeClr val="dk1"/>
              </a:solidFill>
            </a:endParaRPr>
          </a:p>
          <a:p>
            <a:pPr indent="0" lvl="0" marL="0" rtl="0" algn="just">
              <a:spcBef>
                <a:spcPts val="1200"/>
              </a:spcBef>
              <a:spcAft>
                <a:spcPts val="0"/>
              </a:spcAft>
              <a:buNone/>
            </a:pPr>
            <a:r>
              <a:rPr lang="en-GB" sz="1600">
                <a:solidFill>
                  <a:schemeClr val="dk1"/>
                </a:solidFill>
              </a:rPr>
              <a:t>There was a large country house in </a:t>
            </a:r>
            <a:r>
              <a:rPr lang="en-GB" sz="1600">
                <a:solidFill>
                  <a:srgbClr val="0645AD"/>
                </a:solidFill>
              </a:rPr>
              <a:t>Derbyshire</a:t>
            </a:r>
            <a:r>
              <a:rPr lang="en-GB" sz="1600">
                <a:solidFill>
                  <a:schemeClr val="dk1"/>
                </a:solidFill>
              </a:rPr>
              <a:t>, another in the </a:t>
            </a:r>
            <a:r>
              <a:rPr lang="en-GB" sz="1600">
                <a:solidFill>
                  <a:srgbClr val="0645AD"/>
                </a:solidFill>
              </a:rPr>
              <a:t>New Forest</a:t>
            </a:r>
            <a:r>
              <a:rPr lang="en-GB" sz="1600">
                <a:solidFill>
                  <a:schemeClr val="dk1"/>
                </a:solidFill>
              </a:rPr>
              <a:t>, there were </a:t>
            </a:r>
            <a:r>
              <a:rPr lang="en-GB" sz="1600">
                <a:solidFill>
                  <a:srgbClr val="0645AD"/>
                </a:solidFill>
              </a:rPr>
              <a:t>Mayfair </a:t>
            </a:r>
            <a:r>
              <a:rPr lang="en-GB" sz="1600">
                <a:solidFill>
                  <a:schemeClr val="dk1"/>
                </a:solidFill>
              </a:rPr>
              <a:t>rooms for the London season,  finest parties, - tours to the </a:t>
            </a:r>
            <a:r>
              <a:rPr lang="en-GB" sz="1600">
                <a:solidFill>
                  <a:srgbClr val="0645AD"/>
                </a:solidFill>
              </a:rPr>
              <a:t>Continent</a:t>
            </a:r>
            <a:r>
              <a:rPr lang="en-GB" sz="1600">
                <a:solidFill>
                  <a:schemeClr val="dk1"/>
                </a:solidFill>
              </a:rPr>
              <a:t>- </a:t>
            </a:r>
            <a:r>
              <a:rPr lang="en-GB" sz="1600">
                <a:solidFill>
                  <a:srgbClr val="0645AD"/>
                </a:solidFill>
              </a:rPr>
              <a:t>Italian Operas</a:t>
            </a:r>
            <a:r>
              <a:rPr lang="en-GB" sz="1600">
                <a:solidFill>
                  <a:schemeClr val="dk1"/>
                </a:solidFill>
              </a:rPr>
              <a:t> - </a:t>
            </a:r>
            <a:r>
              <a:rPr lang="en-GB" sz="1600">
                <a:solidFill>
                  <a:srgbClr val="0645AD"/>
                </a:solidFill>
              </a:rPr>
              <a:t>glimpses</a:t>
            </a:r>
            <a:r>
              <a:rPr lang="en-GB" sz="1600">
                <a:solidFill>
                  <a:schemeClr val="dk1"/>
                </a:solidFill>
              </a:rPr>
              <a:t> at the </a:t>
            </a:r>
            <a:r>
              <a:rPr lang="en-GB" sz="1600">
                <a:solidFill>
                  <a:srgbClr val="0645AD"/>
                </a:solidFill>
              </a:rPr>
              <a:t>celebrities</a:t>
            </a:r>
            <a:r>
              <a:rPr lang="en-GB" sz="1600">
                <a:solidFill>
                  <a:schemeClr val="dk1"/>
                </a:solidFill>
              </a:rPr>
              <a:t> of Paris.</a:t>
            </a:r>
            <a:endParaRPr sz="1600">
              <a:solidFill>
                <a:schemeClr val="dk1"/>
              </a:solidFill>
            </a:endParaRPr>
          </a:p>
          <a:p>
            <a:pPr indent="0" lvl="0" marL="0" rtl="0" algn="just">
              <a:spcBef>
                <a:spcPts val="1200"/>
              </a:spcBef>
              <a:spcAft>
                <a:spcPts val="0"/>
              </a:spcAft>
              <a:buNone/>
            </a:pPr>
            <a:r>
              <a:rPr lang="en-GB" sz="1600">
                <a:solidFill>
                  <a:schemeClr val="dk1"/>
                </a:solidFill>
              </a:rPr>
              <a:t>Proper </a:t>
            </a:r>
            <a:r>
              <a:rPr lang="en-GB" sz="1600">
                <a:solidFill>
                  <a:srgbClr val="0645AD"/>
                </a:solidFill>
              </a:rPr>
              <a:t>appreciation</a:t>
            </a:r>
            <a:r>
              <a:rPr lang="en-GB" sz="1600">
                <a:solidFill>
                  <a:schemeClr val="dk1"/>
                </a:solidFill>
              </a:rPr>
              <a:t> for all the richness on her part is - to marry an eligible gentleman and lead happy life. </a:t>
            </a:r>
            <a:endParaRPr sz="1600">
              <a:solidFill>
                <a:schemeClr val="dk1"/>
              </a:solidFill>
            </a:endParaRPr>
          </a:p>
          <a:p>
            <a:pPr indent="0" lvl="0" marL="0" rtl="0" algn="just">
              <a:spcBef>
                <a:spcPts val="1200"/>
              </a:spcBef>
              <a:spcAft>
                <a:spcPts val="0"/>
              </a:spcAft>
              <a:buNone/>
            </a:pPr>
            <a:r>
              <a:t/>
            </a:r>
            <a:endParaRPr sz="1600">
              <a:solidFill>
                <a:schemeClr val="dk1"/>
              </a:solidFill>
            </a:endParaRPr>
          </a:p>
          <a:p>
            <a:pPr indent="0" lvl="0" marL="0" rtl="0" algn="just">
              <a:spcBef>
                <a:spcPts val="1200"/>
              </a:spcBef>
              <a:spcAft>
                <a:spcPts val="1200"/>
              </a:spcAft>
              <a:buNone/>
            </a:pPr>
            <a:r>
              <a:rPr lang="en-GB" sz="1600">
                <a:solidFill>
                  <a:schemeClr val="dk1"/>
                </a:solidFill>
              </a:rPr>
              <a:t>But she was not interested in </a:t>
            </a:r>
            <a:r>
              <a:rPr lang="en-GB" sz="1600">
                <a:solidFill>
                  <a:schemeClr val="dk1"/>
                </a:solidFill>
              </a:rPr>
              <a:t>marriage</a:t>
            </a:r>
            <a:r>
              <a:rPr lang="en-GB" sz="1600">
                <a:solidFill>
                  <a:schemeClr val="dk1"/>
                </a:solidFill>
              </a:rPr>
              <a:t>. </a:t>
            </a:r>
            <a:endParaRPr sz="1600">
              <a:solidFill>
                <a:schemeClr val="dk1"/>
              </a:solidFill>
            </a:endParaRPr>
          </a:p>
        </p:txBody>
      </p:sp>
      <p:sp>
        <p:nvSpPr>
          <p:cNvPr id="81" name="Google Shape;81;p16"/>
          <p:cNvSpPr txBox="1"/>
          <p:nvPr>
            <p:ph idx="2" type="body"/>
          </p:nvPr>
        </p:nvSpPr>
        <p:spPr>
          <a:xfrm>
            <a:off x="5385150" y="445025"/>
            <a:ext cx="3447300" cy="45720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b="1" i="1" lang="en-GB" sz="1500">
                <a:solidFill>
                  <a:srgbClr val="0645AD"/>
                </a:solidFill>
                <a:latin typeface="Times New Roman"/>
                <a:ea typeface="Times New Roman"/>
                <a:cs typeface="Times New Roman"/>
                <a:sym typeface="Times New Roman"/>
              </a:rPr>
              <a:t>Derbyshire</a:t>
            </a:r>
            <a:r>
              <a:rPr b="1" lang="en-GB" sz="1500">
                <a:solidFill>
                  <a:srgbClr val="0645AD"/>
                </a:solidFill>
                <a:latin typeface="Times New Roman"/>
                <a:ea typeface="Times New Roman"/>
                <a:cs typeface="Times New Roman"/>
                <a:sym typeface="Times New Roman"/>
              </a:rPr>
              <a:t> :  </a:t>
            </a:r>
            <a:r>
              <a:rPr b="1" lang="en-GB" sz="1500">
                <a:solidFill>
                  <a:srgbClr val="000000"/>
                </a:solidFill>
                <a:highlight>
                  <a:srgbClr val="FFFFFF"/>
                </a:highlight>
                <a:latin typeface="Times New Roman"/>
                <a:ea typeface="Times New Roman"/>
                <a:cs typeface="Times New Roman"/>
                <a:sym typeface="Times New Roman"/>
              </a:rPr>
              <a:t>Derbyshire is a county in the East Midlands of England. It includes much of the Peak District National Park. </a:t>
            </a:r>
            <a:endParaRPr b="1" sz="1500">
              <a:solidFill>
                <a:srgbClr val="000000"/>
              </a:solidFill>
              <a:latin typeface="Times New Roman"/>
              <a:ea typeface="Times New Roman"/>
              <a:cs typeface="Times New Roman"/>
              <a:sym typeface="Times New Roman"/>
            </a:endParaRPr>
          </a:p>
          <a:p>
            <a:pPr indent="0" lvl="0" marL="0" rtl="0" algn="just">
              <a:spcBef>
                <a:spcPts val="1200"/>
              </a:spcBef>
              <a:spcAft>
                <a:spcPts val="0"/>
              </a:spcAft>
              <a:buNone/>
            </a:pPr>
            <a:r>
              <a:rPr b="1" i="1" lang="en-GB" sz="1500">
                <a:solidFill>
                  <a:srgbClr val="0645AD"/>
                </a:solidFill>
                <a:latin typeface="Times New Roman"/>
                <a:ea typeface="Times New Roman"/>
                <a:cs typeface="Times New Roman"/>
                <a:sym typeface="Times New Roman"/>
              </a:rPr>
              <a:t>New Forest</a:t>
            </a:r>
            <a:r>
              <a:rPr b="1" i="1" lang="en-GB" sz="1500">
                <a:solidFill>
                  <a:schemeClr val="dk1"/>
                </a:solidFill>
                <a:latin typeface="Times New Roman"/>
                <a:ea typeface="Times New Roman"/>
                <a:cs typeface="Times New Roman"/>
                <a:sym typeface="Times New Roman"/>
              </a:rPr>
              <a:t>:</a:t>
            </a:r>
            <a:r>
              <a:rPr b="1" lang="en-GB" sz="1500">
                <a:solidFill>
                  <a:schemeClr val="dk1"/>
                </a:solidFill>
                <a:latin typeface="Times New Roman"/>
                <a:ea typeface="Times New Roman"/>
                <a:cs typeface="Times New Roman"/>
                <a:sym typeface="Times New Roman"/>
              </a:rPr>
              <a:t> </a:t>
            </a:r>
            <a:r>
              <a:rPr b="1" lang="en-GB" sz="1500">
                <a:solidFill>
                  <a:srgbClr val="000000"/>
                </a:solidFill>
                <a:highlight>
                  <a:srgbClr val="FFFFFF"/>
                </a:highlight>
                <a:latin typeface="Times New Roman"/>
                <a:ea typeface="Times New Roman"/>
                <a:cs typeface="Times New Roman"/>
                <a:sym typeface="Times New Roman"/>
              </a:rPr>
              <a:t>The New Forest is one of the largest remaining tracts of unenclosed </a:t>
            </a:r>
            <a:r>
              <a:rPr b="1" lang="en-GB" sz="1500">
                <a:solidFill>
                  <a:srgbClr val="000000"/>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pasture</a:t>
            </a:r>
            <a:r>
              <a:rPr b="1" lang="en-GB" sz="1500">
                <a:solidFill>
                  <a:srgbClr val="000000"/>
                </a:solidFill>
                <a:highlight>
                  <a:srgbClr val="FFFFFF"/>
                </a:highlight>
                <a:latin typeface="Times New Roman"/>
                <a:ea typeface="Times New Roman"/>
                <a:cs typeface="Times New Roman"/>
                <a:sym typeface="Times New Roman"/>
              </a:rPr>
              <a:t> land, </a:t>
            </a:r>
            <a:r>
              <a:rPr b="1" lang="en-GB" sz="1500">
                <a:solidFill>
                  <a:srgbClr val="000000"/>
                </a:solidFill>
                <a:highlight>
                  <a:srgbClr val="FFFFFF"/>
                </a:highlight>
                <a:uFill>
                  <a:noFill/>
                </a:uFill>
                <a:latin typeface="Times New Roman"/>
                <a:ea typeface="Times New Roman"/>
                <a:cs typeface="Times New Roman"/>
                <a:sym typeface="Times New Roman"/>
                <a:hlinkClick r:id="rId4">
                  <a:extLst>
                    <a:ext uri="{A12FA001-AC4F-418D-AE19-62706E023703}">
                      <ahyp:hlinkClr val="tx"/>
                    </a:ext>
                  </a:extLst>
                </a:hlinkClick>
              </a:rPr>
              <a:t>heathland</a:t>
            </a:r>
            <a:r>
              <a:rPr b="1" lang="en-GB" sz="1500">
                <a:solidFill>
                  <a:srgbClr val="000000"/>
                </a:solidFill>
                <a:highlight>
                  <a:srgbClr val="FFFFFF"/>
                </a:highlight>
                <a:latin typeface="Times New Roman"/>
                <a:ea typeface="Times New Roman"/>
                <a:cs typeface="Times New Roman"/>
                <a:sym typeface="Times New Roman"/>
              </a:rPr>
              <a:t> and </a:t>
            </a:r>
            <a:r>
              <a:rPr b="1" lang="en-GB" sz="1500">
                <a:solidFill>
                  <a:srgbClr val="000000"/>
                </a:solidFill>
                <a:highlight>
                  <a:srgbClr val="FFFFFF"/>
                </a:highlight>
                <a:uFill>
                  <a:noFill/>
                </a:uFill>
                <a:latin typeface="Times New Roman"/>
                <a:ea typeface="Times New Roman"/>
                <a:cs typeface="Times New Roman"/>
                <a:sym typeface="Times New Roman"/>
                <a:hlinkClick r:id="rId5">
                  <a:extLst>
                    <a:ext uri="{A12FA001-AC4F-418D-AE19-62706E023703}">
                      <ahyp:hlinkClr val="tx"/>
                    </a:ext>
                  </a:extLst>
                </a:hlinkClick>
              </a:rPr>
              <a:t>forest</a:t>
            </a:r>
            <a:r>
              <a:rPr b="1" lang="en-GB" sz="1500">
                <a:solidFill>
                  <a:srgbClr val="000000"/>
                </a:solidFill>
                <a:highlight>
                  <a:srgbClr val="FFFFFF"/>
                </a:highlight>
                <a:latin typeface="Times New Roman"/>
                <a:ea typeface="Times New Roman"/>
                <a:cs typeface="Times New Roman"/>
                <a:sym typeface="Times New Roman"/>
              </a:rPr>
              <a:t> in </a:t>
            </a:r>
            <a:r>
              <a:rPr b="1" lang="en-GB" sz="1500">
                <a:solidFill>
                  <a:srgbClr val="000000"/>
                </a:solidFill>
                <a:highlight>
                  <a:srgbClr val="FFFFFF"/>
                </a:highlight>
                <a:uFill>
                  <a:noFill/>
                </a:uFill>
                <a:latin typeface="Times New Roman"/>
                <a:ea typeface="Times New Roman"/>
                <a:cs typeface="Times New Roman"/>
                <a:sym typeface="Times New Roman"/>
                <a:hlinkClick r:id="rId6">
                  <a:extLst>
                    <a:ext uri="{A12FA001-AC4F-418D-AE19-62706E023703}">
                      <ahyp:hlinkClr val="tx"/>
                    </a:ext>
                  </a:extLst>
                </a:hlinkClick>
              </a:rPr>
              <a:t>Southern England</a:t>
            </a:r>
            <a:r>
              <a:rPr b="1" lang="en-GB" sz="1500">
                <a:solidFill>
                  <a:srgbClr val="000000"/>
                </a:solidFill>
                <a:latin typeface="Times New Roman"/>
                <a:ea typeface="Times New Roman"/>
                <a:cs typeface="Times New Roman"/>
                <a:sym typeface="Times New Roman"/>
              </a:rPr>
              <a:t>.</a:t>
            </a:r>
            <a:endParaRPr b="1" sz="1500">
              <a:solidFill>
                <a:srgbClr val="000000"/>
              </a:solidFill>
              <a:latin typeface="Times New Roman"/>
              <a:ea typeface="Times New Roman"/>
              <a:cs typeface="Times New Roman"/>
              <a:sym typeface="Times New Roman"/>
            </a:endParaRPr>
          </a:p>
          <a:p>
            <a:pPr indent="0" lvl="0" marL="0" rtl="0" algn="l">
              <a:spcBef>
                <a:spcPts val="1200"/>
              </a:spcBef>
              <a:spcAft>
                <a:spcPts val="0"/>
              </a:spcAft>
              <a:buNone/>
            </a:pPr>
            <a:r>
              <a:rPr b="1" lang="en-GB" sz="1500">
                <a:solidFill>
                  <a:srgbClr val="0645AD"/>
                </a:solidFill>
                <a:latin typeface="Times New Roman"/>
                <a:ea typeface="Times New Roman"/>
                <a:cs typeface="Times New Roman"/>
                <a:sym typeface="Times New Roman"/>
              </a:rPr>
              <a:t>Mayfair: </a:t>
            </a:r>
            <a:r>
              <a:rPr b="1" lang="en-GB" sz="1500">
                <a:solidFill>
                  <a:srgbClr val="202124"/>
                </a:solidFill>
                <a:highlight>
                  <a:srgbClr val="FFFFFF"/>
                </a:highlight>
                <a:latin typeface="Times New Roman"/>
                <a:ea typeface="Times New Roman"/>
                <a:cs typeface="Times New Roman"/>
                <a:sym typeface="Times New Roman"/>
              </a:rPr>
              <a:t>An annual two-week-long fair that took place in central London</a:t>
            </a:r>
            <a:r>
              <a:rPr b="1" lang="en-GB" sz="1500">
                <a:solidFill>
                  <a:srgbClr val="0645AD"/>
                </a:solidFill>
                <a:latin typeface="Times New Roman"/>
                <a:ea typeface="Times New Roman"/>
                <a:cs typeface="Times New Roman"/>
                <a:sym typeface="Times New Roman"/>
              </a:rPr>
              <a:t> </a:t>
            </a:r>
            <a:endParaRPr b="1" sz="1500">
              <a:solidFill>
                <a:srgbClr val="0645AD"/>
              </a:solidFill>
              <a:latin typeface="Times New Roman"/>
              <a:ea typeface="Times New Roman"/>
              <a:cs typeface="Times New Roman"/>
              <a:sym typeface="Times New Roman"/>
            </a:endParaRPr>
          </a:p>
          <a:p>
            <a:pPr indent="0" lvl="0" marL="0" rtl="0" algn="l">
              <a:spcBef>
                <a:spcPts val="1200"/>
              </a:spcBef>
              <a:spcAft>
                <a:spcPts val="0"/>
              </a:spcAft>
              <a:buNone/>
            </a:pPr>
            <a:r>
              <a:rPr b="1" lang="en-GB" sz="1500">
                <a:solidFill>
                  <a:srgbClr val="0645AD"/>
                </a:solidFill>
                <a:latin typeface="Times New Roman"/>
                <a:ea typeface="Times New Roman"/>
                <a:cs typeface="Times New Roman"/>
                <a:sym typeface="Times New Roman"/>
              </a:rPr>
              <a:t>glimpse: </a:t>
            </a:r>
            <a:r>
              <a:rPr b="1" lang="en-GB" sz="1500">
                <a:solidFill>
                  <a:schemeClr val="dk1"/>
                </a:solidFill>
                <a:latin typeface="Times New Roman"/>
                <a:ea typeface="Times New Roman"/>
                <a:cs typeface="Times New Roman"/>
                <a:sym typeface="Times New Roman"/>
              </a:rPr>
              <a:t>to see something or someone for a very short time or only partly. </a:t>
            </a:r>
            <a:endParaRPr b="1" sz="1500">
              <a:solidFill>
                <a:schemeClr val="dk1"/>
              </a:solidFill>
              <a:latin typeface="Times New Roman"/>
              <a:ea typeface="Times New Roman"/>
              <a:cs typeface="Times New Roman"/>
              <a:sym typeface="Times New Roman"/>
            </a:endParaRPr>
          </a:p>
          <a:p>
            <a:pPr indent="0" lvl="0" marL="0" rtl="0" algn="l">
              <a:spcBef>
                <a:spcPts val="1200"/>
              </a:spcBef>
              <a:spcAft>
                <a:spcPts val="1200"/>
              </a:spcAft>
              <a:buClr>
                <a:schemeClr val="dk1"/>
              </a:buClr>
              <a:buSzPts val="1100"/>
              <a:buFont typeface="Arial"/>
              <a:buNone/>
            </a:pPr>
            <a:r>
              <a:rPr b="1" lang="en-GB" sz="1500">
                <a:solidFill>
                  <a:srgbClr val="0645AD"/>
                </a:solidFill>
                <a:latin typeface="Times New Roman"/>
                <a:ea typeface="Times New Roman"/>
                <a:cs typeface="Times New Roman"/>
                <a:sym typeface="Times New Roman"/>
              </a:rPr>
              <a:t>appreciation: </a:t>
            </a:r>
            <a:r>
              <a:rPr b="1" lang="en-GB" sz="1500">
                <a:solidFill>
                  <a:schemeClr val="dk1"/>
                </a:solidFill>
                <a:latin typeface="Times New Roman"/>
                <a:ea typeface="Times New Roman"/>
                <a:cs typeface="Times New Roman"/>
                <a:sym typeface="Times New Roman"/>
              </a:rPr>
              <a:t>when you recognize or understand that something is valuable,</a:t>
            </a:r>
            <a:r>
              <a:rPr b="1" lang="en-GB" sz="1500">
                <a:solidFill>
                  <a:srgbClr val="0645AD"/>
                </a:solidFill>
                <a:latin typeface="Times New Roman"/>
                <a:ea typeface="Times New Roman"/>
                <a:cs typeface="Times New Roman"/>
                <a:sym typeface="Times New Roman"/>
              </a:rPr>
              <a:t> </a:t>
            </a:r>
            <a:endParaRPr b="1" sz="1500">
              <a:solidFill>
                <a:srgbClr val="0645AD"/>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115075"/>
            <a:ext cx="8520600" cy="379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SzPct val="57558"/>
              <a:buNone/>
            </a:pPr>
            <a:r>
              <a:rPr b="1" i="1" lang="en-GB" sz="1720"/>
              <a:t>God’s call are many and they are strange.</a:t>
            </a:r>
            <a:r>
              <a:rPr i="1" lang="en-GB" sz="1720"/>
              <a:t> </a:t>
            </a:r>
            <a:endParaRPr i="1" sz="1720"/>
          </a:p>
        </p:txBody>
      </p:sp>
      <p:sp>
        <p:nvSpPr>
          <p:cNvPr id="87" name="Google Shape;87;p17"/>
          <p:cNvSpPr txBox="1"/>
          <p:nvPr>
            <p:ph idx="1" type="body"/>
          </p:nvPr>
        </p:nvSpPr>
        <p:spPr>
          <a:xfrm>
            <a:off x="311700" y="494800"/>
            <a:ext cx="6258600" cy="4522200"/>
          </a:xfrm>
          <a:prstGeom prst="rect">
            <a:avLst/>
          </a:prstGeom>
          <a:solidFill>
            <a:srgbClr val="FFF2CC"/>
          </a:solidFill>
        </p:spPr>
        <p:txBody>
          <a:bodyPr anchorCtr="0" anchor="t" bIns="91425" lIns="91425" spcFirstLastPara="1" rIns="91425" wrap="square" tIns="91425">
            <a:normAutofit/>
          </a:bodyPr>
          <a:lstStyle/>
          <a:p>
            <a:pPr indent="0" lvl="0" marL="0" rtl="0" algn="just">
              <a:spcBef>
                <a:spcPts val="0"/>
              </a:spcBef>
              <a:spcAft>
                <a:spcPts val="0"/>
              </a:spcAft>
              <a:buNone/>
            </a:pPr>
            <a:r>
              <a:rPr b="1" i="1" lang="en-GB">
                <a:solidFill>
                  <a:schemeClr val="dk1"/>
                </a:solidFill>
              </a:rPr>
              <a:t>God’s call are many and they are strange.</a:t>
            </a:r>
            <a:r>
              <a:rPr lang="en-GB">
                <a:solidFill>
                  <a:schemeClr val="dk1"/>
                </a:solidFill>
              </a:rPr>
              <a:t> Unto what state of life had it pleased him to call </a:t>
            </a:r>
            <a:r>
              <a:rPr b="1" lang="en-GB">
                <a:solidFill>
                  <a:schemeClr val="dk1"/>
                </a:solidFill>
              </a:rPr>
              <a:t>Charlotte Corday or Elizabeth of Hungary</a:t>
            </a:r>
            <a:r>
              <a:rPr lang="en-GB">
                <a:solidFill>
                  <a:schemeClr val="dk1"/>
                </a:solidFill>
              </a:rPr>
              <a:t>?</a:t>
            </a:r>
            <a:endParaRPr>
              <a:solidFill>
                <a:schemeClr val="dk1"/>
              </a:solidFill>
            </a:endParaRPr>
          </a:p>
          <a:p>
            <a:pPr indent="0" lvl="0" marL="0" rtl="0" algn="just">
              <a:spcBef>
                <a:spcPts val="1200"/>
              </a:spcBef>
              <a:spcAft>
                <a:spcPts val="0"/>
              </a:spcAft>
              <a:buNone/>
            </a:pPr>
            <a:r>
              <a:rPr lang="en-GB">
                <a:solidFill>
                  <a:schemeClr val="dk1"/>
                </a:solidFill>
              </a:rPr>
              <a:t>- </a:t>
            </a:r>
            <a:r>
              <a:rPr lang="en-GB">
                <a:solidFill>
                  <a:schemeClr val="dk1"/>
                </a:solidFill>
              </a:rPr>
              <a:t>What was secret voice in her ear, if it was not a call? Why she had felt, from her earliest years, </a:t>
            </a:r>
            <a:r>
              <a:rPr i="1" lang="en-GB">
                <a:solidFill>
                  <a:schemeClr val="dk1"/>
                </a:solidFill>
              </a:rPr>
              <a:t>those mysterious promptings towards… she hardly knew what, but certainly towards something very different from anything around her? </a:t>
            </a:r>
            <a:endParaRPr i="1">
              <a:solidFill>
                <a:schemeClr val="dk1"/>
              </a:solidFill>
            </a:endParaRPr>
          </a:p>
          <a:p>
            <a:pPr indent="0" lvl="0" marL="0" rtl="0" algn="just">
              <a:spcBef>
                <a:spcPts val="1200"/>
              </a:spcBef>
              <a:spcAft>
                <a:spcPts val="0"/>
              </a:spcAft>
              <a:buNone/>
            </a:pPr>
            <a:r>
              <a:rPr lang="en-GB">
                <a:solidFill>
                  <a:schemeClr val="dk1"/>
                </a:solidFill>
              </a:rPr>
              <a:t>-Why as a child in the nursery, when her sister had shown a healthy pleasure in tearing her dolls  to pieces, </a:t>
            </a:r>
            <a:r>
              <a:rPr i="1" lang="en-GB">
                <a:solidFill>
                  <a:schemeClr val="dk1"/>
                </a:solidFill>
              </a:rPr>
              <a:t>had she shown an almost morbid one in sewing up again?</a:t>
            </a:r>
            <a:r>
              <a:rPr lang="en-GB">
                <a:solidFill>
                  <a:schemeClr val="dk1"/>
                </a:solidFill>
              </a:rPr>
              <a:t> Why was she driven now to minister to the poor in their cottages, to watch by sick beds, </a:t>
            </a:r>
            <a:r>
              <a:rPr i="1" lang="en-GB">
                <a:solidFill>
                  <a:schemeClr val="dk1"/>
                </a:solidFill>
              </a:rPr>
              <a:t>to put her dog’s wounded paw into elaborate splints as if it was a human being? </a:t>
            </a:r>
            <a:endParaRPr i="1">
              <a:solidFill>
                <a:schemeClr val="dk1"/>
              </a:solidFill>
            </a:endParaRPr>
          </a:p>
          <a:p>
            <a:pPr indent="0" lvl="0" marL="0" rtl="0" algn="just">
              <a:spcBef>
                <a:spcPts val="1200"/>
              </a:spcBef>
              <a:spcAft>
                <a:spcPts val="0"/>
              </a:spcAft>
              <a:buNone/>
            </a:pPr>
            <a:r>
              <a:t/>
            </a:r>
            <a:endParaRPr i="1">
              <a:solidFill>
                <a:schemeClr val="dk1"/>
              </a:solidFill>
            </a:endParaRPr>
          </a:p>
          <a:p>
            <a:pPr indent="0" lvl="0" marL="0" rtl="0" algn="l">
              <a:spcBef>
                <a:spcPts val="1200"/>
              </a:spcBef>
              <a:spcAft>
                <a:spcPts val="1200"/>
              </a:spcAft>
              <a:buNone/>
            </a:pPr>
            <a:r>
              <a:rPr lang="en-GB">
                <a:solidFill>
                  <a:schemeClr val="dk1"/>
                </a:solidFill>
              </a:rPr>
              <a:t>- Taking her diary, she poured agitations of her soul.    </a:t>
            </a:r>
            <a:endParaRPr>
              <a:solidFill>
                <a:schemeClr val="dk1"/>
              </a:solidFill>
            </a:endParaRPr>
          </a:p>
        </p:txBody>
      </p:sp>
      <p:sp>
        <p:nvSpPr>
          <p:cNvPr id="88" name="Google Shape;88;p17"/>
          <p:cNvSpPr txBox="1"/>
          <p:nvPr>
            <p:ph idx="2" type="body"/>
          </p:nvPr>
        </p:nvSpPr>
        <p:spPr>
          <a:xfrm>
            <a:off x="6650875" y="57525"/>
            <a:ext cx="2358900" cy="50859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GB" sz="1050">
                <a:solidFill>
                  <a:srgbClr val="202122"/>
                </a:solidFill>
                <a:highlight>
                  <a:srgbClr val="FFFFFF"/>
                </a:highlight>
              </a:rPr>
              <a:t> </a:t>
            </a:r>
            <a:r>
              <a:rPr lang="en-GB">
                <a:solidFill>
                  <a:schemeClr val="dk1"/>
                </a:solidFill>
                <a:highlight>
                  <a:srgbClr val="FFFFFF"/>
                </a:highlight>
                <a:latin typeface="Times New Roman"/>
                <a:ea typeface="Times New Roman"/>
                <a:cs typeface="Times New Roman"/>
                <a:sym typeface="Times New Roman"/>
              </a:rPr>
              <a:t> </a:t>
            </a:r>
            <a:r>
              <a:rPr b="1" i="1" lang="en-GB">
                <a:solidFill>
                  <a:schemeClr val="dk1"/>
                </a:solidFill>
                <a:highlight>
                  <a:srgbClr val="FFFFFF"/>
                </a:highlight>
                <a:latin typeface="Times New Roman"/>
                <a:ea typeface="Times New Roman"/>
                <a:cs typeface="Times New Roman"/>
                <a:sym typeface="Times New Roman"/>
              </a:rPr>
              <a:t>Charlotte Corday (</a:t>
            </a:r>
            <a:r>
              <a:rPr b="1" i="1" lang="en-GB">
                <a:solidFill>
                  <a:schemeClr val="dk1"/>
                </a:solidFill>
                <a:highlight>
                  <a:srgbClr val="FFFFFF"/>
                </a:highlight>
                <a:latin typeface="Times New Roman"/>
                <a:ea typeface="Times New Roman"/>
                <a:cs typeface="Times New Roman"/>
                <a:sym typeface="Times New Roman"/>
              </a:rPr>
              <a:t>1768 – 17 July 1793)</a:t>
            </a:r>
            <a:r>
              <a:rPr lang="en-GB">
                <a:solidFill>
                  <a:schemeClr val="dk1"/>
                </a:solidFill>
                <a:highlight>
                  <a:srgbClr val="FFFFFF"/>
                </a:highlight>
                <a:latin typeface="Times New Roman"/>
                <a:ea typeface="Times New Roman"/>
                <a:cs typeface="Times New Roman"/>
                <a:sym typeface="Times New Roman"/>
              </a:rPr>
              <a:t>, was an important  figure of the </a:t>
            </a:r>
            <a:r>
              <a:rPr lang="en-GB">
                <a:solidFill>
                  <a:schemeClr val="dk1"/>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French Revolution</a:t>
            </a:r>
            <a:r>
              <a:rPr lang="en-GB">
                <a:solidFill>
                  <a:schemeClr val="dk1"/>
                </a:solidFill>
                <a:highlight>
                  <a:srgbClr val="FFFFFF"/>
                </a:highlight>
                <a:latin typeface="Times New Roman"/>
                <a:ea typeface="Times New Roman"/>
                <a:cs typeface="Times New Roman"/>
                <a:sym typeface="Times New Roman"/>
              </a:rPr>
              <a:t>.</a:t>
            </a:r>
            <a:endParaRPr>
              <a:solidFill>
                <a:schemeClr val="dk1"/>
              </a:solidFill>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a:solidFill>
                <a:schemeClr val="dk1"/>
              </a:solidFill>
              <a:highlight>
                <a:srgbClr val="FFFFFF"/>
              </a:highlight>
              <a:latin typeface="Times New Roman"/>
              <a:ea typeface="Times New Roman"/>
              <a:cs typeface="Times New Roman"/>
              <a:sym typeface="Times New Roman"/>
            </a:endParaRPr>
          </a:p>
          <a:p>
            <a:pPr indent="0" lvl="0" marL="0" rtl="0" algn="just">
              <a:spcBef>
                <a:spcPts val="1200"/>
              </a:spcBef>
              <a:spcAft>
                <a:spcPts val="0"/>
              </a:spcAft>
              <a:buClr>
                <a:schemeClr val="dk1"/>
              </a:buClr>
              <a:buSzPts val="1100"/>
              <a:buFont typeface="Arial"/>
              <a:buNone/>
            </a:pPr>
            <a:r>
              <a:rPr b="1" i="1" lang="en-GB" sz="1300">
                <a:solidFill>
                  <a:schemeClr val="dk1"/>
                </a:solidFill>
                <a:highlight>
                  <a:srgbClr val="FFFFFF"/>
                </a:highlight>
              </a:rPr>
              <a:t>Elizabeth of Hungary (1207–1231),</a:t>
            </a:r>
            <a:r>
              <a:rPr b="1" lang="en-GB" sz="1300">
                <a:solidFill>
                  <a:srgbClr val="202122"/>
                </a:solidFill>
                <a:highlight>
                  <a:srgbClr val="FFFFFF"/>
                </a:highlight>
              </a:rPr>
              <a:t> was a princess of the Kingdom of Hungary, venerated Catholic saint. She was married at the age of 14, and widowed at 20. After her husband's death she sent her children away and regained her dowry, using the money, she built a hospital where she herself served the sick. She became a symbol of Christian charity.  </a:t>
            </a:r>
            <a:endParaRPr b="1" sz="1300">
              <a:solidFill>
                <a:srgbClr val="202122"/>
              </a:solidFill>
              <a:highlight>
                <a:srgbClr val="FFFFFF"/>
              </a:highlight>
            </a:endParaRPr>
          </a:p>
          <a:p>
            <a:pPr indent="0" lvl="0" marL="0" rtl="0" algn="l">
              <a:spcBef>
                <a:spcPts val="600"/>
              </a:spcBef>
              <a:spcAft>
                <a:spcPts val="1200"/>
              </a:spcAft>
              <a:buNone/>
            </a:pPr>
            <a:r>
              <a:t/>
            </a:r>
            <a:endParaRPr>
              <a:solidFill>
                <a:schemeClr val="dk1"/>
              </a:solidFill>
              <a:highlight>
                <a:srgbClr val="FFFFFF"/>
              </a:highlight>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311700" y="92050"/>
            <a:ext cx="8520600" cy="356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GB" sz="1911">
                <a:highlight>
                  <a:srgbClr val="B6D7A8"/>
                </a:highlight>
              </a:rPr>
              <a:t>Florence who was now twenty five felt that the dream of her life had been shattered.</a:t>
            </a:r>
            <a:r>
              <a:rPr lang="en-GB">
                <a:highlight>
                  <a:srgbClr val="B6D7A8"/>
                </a:highlight>
              </a:rPr>
              <a:t> </a:t>
            </a:r>
            <a:endParaRPr>
              <a:highlight>
                <a:srgbClr val="B6D7A8"/>
              </a:highlight>
            </a:endParaRPr>
          </a:p>
        </p:txBody>
      </p:sp>
      <p:sp>
        <p:nvSpPr>
          <p:cNvPr id="94" name="Google Shape;94;p18"/>
          <p:cNvSpPr txBox="1"/>
          <p:nvPr>
            <p:ph idx="1" type="body"/>
          </p:nvPr>
        </p:nvSpPr>
        <p:spPr>
          <a:xfrm>
            <a:off x="311700" y="540450"/>
            <a:ext cx="5648700" cy="4062600"/>
          </a:xfrm>
          <a:prstGeom prst="rect">
            <a:avLst/>
          </a:prstGeom>
        </p:spPr>
        <p:txBody>
          <a:bodyPr anchorCtr="0" anchor="t" bIns="91425" lIns="91425" spcFirstLastPara="1" rIns="91425" wrap="square" tIns="91425">
            <a:normAutofit fontScale="92500" lnSpcReduction="20000"/>
          </a:bodyPr>
          <a:lstStyle/>
          <a:p>
            <a:pPr indent="0" lvl="0" marL="0" rtl="0" algn="just">
              <a:spcBef>
                <a:spcPts val="0"/>
              </a:spcBef>
              <a:spcAft>
                <a:spcPts val="0"/>
              </a:spcAft>
              <a:buNone/>
            </a:pPr>
            <a:r>
              <a:rPr lang="en-GB"/>
              <a:t>-</a:t>
            </a:r>
            <a:r>
              <a:rPr lang="en-GB" sz="1700">
                <a:solidFill>
                  <a:schemeClr val="dk1"/>
                </a:solidFill>
                <a:latin typeface="Times New Roman"/>
                <a:ea typeface="Times New Roman"/>
                <a:cs typeface="Times New Roman"/>
                <a:sym typeface="Times New Roman"/>
              </a:rPr>
              <a:t>As years passed, Florence grew restless and unhappy. </a:t>
            </a:r>
            <a:endParaRPr sz="17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700">
                <a:solidFill>
                  <a:schemeClr val="dk1"/>
                </a:solidFill>
                <a:latin typeface="Times New Roman"/>
                <a:ea typeface="Times New Roman"/>
                <a:cs typeface="Times New Roman"/>
                <a:sym typeface="Times New Roman"/>
              </a:rPr>
              <a:t>-Mrs. Nightingale observed that there was something wrong.              Mr. Nightingale suggested that a husband might be advisable. </a:t>
            </a:r>
            <a:endParaRPr sz="17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700">
                <a:solidFill>
                  <a:schemeClr val="dk1"/>
                </a:solidFill>
                <a:latin typeface="Times New Roman"/>
                <a:ea typeface="Times New Roman"/>
                <a:cs typeface="Times New Roman"/>
                <a:sym typeface="Times New Roman"/>
              </a:rPr>
              <a:t>- But she was not interested in marriage.</a:t>
            </a:r>
            <a:endParaRPr sz="17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700">
                <a:solidFill>
                  <a:schemeClr val="dk1"/>
                </a:solidFill>
                <a:latin typeface="Times New Roman"/>
                <a:ea typeface="Times New Roman"/>
                <a:cs typeface="Times New Roman"/>
                <a:sym typeface="Times New Roman"/>
              </a:rPr>
              <a:t>Then, Florence, announced in extreme desire to go to Salisbury Hospital for several months as a nurse and confessed to some visionary plan of eventually setting up in a house of her own in a neighbouring village. </a:t>
            </a:r>
            <a:endParaRPr sz="17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700">
                <a:solidFill>
                  <a:schemeClr val="dk1"/>
                </a:solidFill>
                <a:latin typeface="Times New Roman"/>
                <a:ea typeface="Times New Roman"/>
                <a:cs typeface="Times New Roman"/>
                <a:sym typeface="Times New Roman"/>
              </a:rPr>
              <a:t>-Her parents were shocked to listen to Florence’s desire. </a:t>
            </a:r>
            <a:endParaRPr sz="17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lang="en-GB" sz="1700">
                <a:solidFill>
                  <a:schemeClr val="dk1"/>
                </a:solidFill>
                <a:latin typeface="Times New Roman"/>
                <a:ea typeface="Times New Roman"/>
                <a:cs typeface="Times New Roman"/>
                <a:sym typeface="Times New Roman"/>
              </a:rPr>
              <a:t>-The whole scheme was summarily brushed aside as </a:t>
            </a:r>
            <a:r>
              <a:rPr lang="en-GB" sz="1700">
                <a:solidFill>
                  <a:schemeClr val="dk1"/>
                </a:solidFill>
                <a:latin typeface="Times New Roman"/>
                <a:ea typeface="Times New Roman"/>
                <a:cs typeface="Times New Roman"/>
                <a:sym typeface="Times New Roman"/>
              </a:rPr>
              <a:t>preposterous</a:t>
            </a:r>
            <a:r>
              <a:rPr lang="en-GB" sz="1700">
                <a:solidFill>
                  <a:schemeClr val="dk1"/>
                </a:solidFill>
                <a:latin typeface="Times New Roman"/>
                <a:ea typeface="Times New Roman"/>
                <a:cs typeface="Times New Roman"/>
                <a:sym typeface="Times New Roman"/>
              </a:rPr>
              <a:t>. </a:t>
            </a:r>
            <a:endParaRPr sz="1700">
              <a:solidFill>
                <a:schemeClr val="dk1"/>
              </a:solidFill>
              <a:latin typeface="Times New Roman"/>
              <a:ea typeface="Times New Roman"/>
              <a:cs typeface="Times New Roman"/>
              <a:sym typeface="Times New Roman"/>
            </a:endParaRPr>
          </a:p>
          <a:p>
            <a:pPr indent="0" lvl="0" marL="0" rtl="0" algn="just">
              <a:spcBef>
                <a:spcPts val="1200"/>
              </a:spcBef>
              <a:spcAft>
                <a:spcPts val="1200"/>
              </a:spcAft>
              <a:buNone/>
            </a:pPr>
            <a:r>
              <a:rPr lang="en-GB" sz="1700">
                <a:solidFill>
                  <a:schemeClr val="dk1"/>
                </a:solidFill>
                <a:latin typeface="Times New Roman"/>
                <a:ea typeface="Times New Roman"/>
                <a:cs typeface="Times New Roman"/>
                <a:sym typeface="Times New Roman"/>
              </a:rPr>
              <a:t>   </a:t>
            </a:r>
            <a:r>
              <a:rPr b="1" lang="en-GB" sz="1311">
                <a:solidFill>
                  <a:schemeClr val="dk1"/>
                </a:solidFill>
                <a:highlight>
                  <a:schemeClr val="lt1"/>
                </a:highlight>
                <a:latin typeface="Times New Roman"/>
                <a:ea typeface="Times New Roman"/>
                <a:cs typeface="Times New Roman"/>
                <a:sym typeface="Times New Roman"/>
              </a:rPr>
              <a:t>Florence who was now twenty five felt that the dream of her life had been shattered.</a:t>
            </a:r>
            <a:r>
              <a:rPr b="1" lang="en-GB" sz="2200">
                <a:solidFill>
                  <a:schemeClr val="dk1"/>
                </a:solidFill>
                <a:highlight>
                  <a:schemeClr val="lt1"/>
                </a:highlight>
                <a:latin typeface="Times New Roman"/>
                <a:ea typeface="Times New Roman"/>
                <a:cs typeface="Times New Roman"/>
                <a:sym typeface="Times New Roman"/>
              </a:rPr>
              <a:t> </a:t>
            </a:r>
            <a:endParaRPr b="1" sz="800">
              <a:solidFill>
                <a:schemeClr val="dk1"/>
              </a:solidFill>
              <a:highlight>
                <a:schemeClr val="lt1"/>
              </a:highlight>
              <a:latin typeface="Times New Roman"/>
              <a:ea typeface="Times New Roman"/>
              <a:cs typeface="Times New Roman"/>
              <a:sym typeface="Times New Roman"/>
            </a:endParaRPr>
          </a:p>
        </p:txBody>
      </p:sp>
      <p:sp>
        <p:nvSpPr>
          <p:cNvPr id="95" name="Google Shape;95;p18"/>
          <p:cNvSpPr txBox="1"/>
          <p:nvPr>
            <p:ph idx="2" type="body"/>
          </p:nvPr>
        </p:nvSpPr>
        <p:spPr>
          <a:xfrm>
            <a:off x="6271150" y="506275"/>
            <a:ext cx="2561100" cy="40626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t/>
            </a:r>
            <a:endParaRPr>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b="1" lang="en-GB" sz="1500">
                <a:solidFill>
                  <a:schemeClr val="dk1"/>
                </a:solidFill>
                <a:latin typeface="Times New Roman"/>
                <a:ea typeface="Times New Roman"/>
                <a:cs typeface="Times New Roman"/>
                <a:sym typeface="Times New Roman"/>
              </a:rPr>
              <a:t>Salisbury</a:t>
            </a:r>
            <a:r>
              <a:rPr lang="en-GB">
                <a:solidFill>
                  <a:schemeClr val="dk1"/>
                </a:solidFill>
                <a:latin typeface="Times New Roman"/>
                <a:ea typeface="Times New Roman"/>
                <a:cs typeface="Times New Roman"/>
                <a:sym typeface="Times New Roman"/>
              </a:rPr>
              <a:t>: </a:t>
            </a:r>
            <a:r>
              <a:rPr lang="en-GB">
                <a:solidFill>
                  <a:srgbClr val="202122"/>
                </a:solidFill>
                <a:highlight>
                  <a:srgbClr val="FFFFFF"/>
                </a:highlight>
              </a:rPr>
              <a:t> is a </a:t>
            </a:r>
            <a:r>
              <a:rPr lang="en-GB" u="sng">
                <a:solidFill>
                  <a:srgbClr val="0645AD"/>
                </a:solidFill>
                <a:highlight>
                  <a:srgbClr val="FFFFFF"/>
                </a:highlight>
                <a:hlinkClick r:id="rId3">
                  <a:extLst>
                    <a:ext uri="{A12FA001-AC4F-418D-AE19-62706E023703}">
                      <ahyp:hlinkClr val="tx"/>
                    </a:ext>
                  </a:extLst>
                </a:hlinkClick>
              </a:rPr>
              <a:t>cathedral city</a:t>
            </a:r>
            <a:r>
              <a:rPr lang="en-GB">
                <a:solidFill>
                  <a:srgbClr val="202122"/>
                </a:solidFill>
                <a:highlight>
                  <a:srgbClr val="FFFFFF"/>
                </a:highlight>
              </a:rPr>
              <a:t> in </a:t>
            </a:r>
            <a:r>
              <a:rPr lang="en-GB" u="sng">
                <a:solidFill>
                  <a:srgbClr val="0645AD"/>
                </a:solidFill>
                <a:highlight>
                  <a:srgbClr val="FFFFFF"/>
                </a:highlight>
                <a:hlinkClick r:id="rId4">
                  <a:extLst>
                    <a:ext uri="{A12FA001-AC4F-418D-AE19-62706E023703}">
                      <ahyp:hlinkClr val="tx"/>
                    </a:ext>
                  </a:extLst>
                </a:hlinkClick>
              </a:rPr>
              <a:t>Wiltshire</a:t>
            </a:r>
            <a:r>
              <a:rPr lang="en-GB">
                <a:solidFill>
                  <a:srgbClr val="202122"/>
                </a:solidFill>
                <a:highlight>
                  <a:srgbClr val="FFFFFF"/>
                </a:highlight>
              </a:rPr>
              <a:t>, England, </a:t>
            </a:r>
            <a:endParaRPr>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t/>
            </a:r>
            <a:endParaRPr sz="1700">
              <a:solidFill>
                <a:schemeClr val="dk1"/>
              </a:solidFill>
              <a:latin typeface="Times New Roman"/>
              <a:ea typeface="Times New Roman"/>
              <a:cs typeface="Times New Roman"/>
              <a:sym typeface="Times New Roman"/>
            </a:endParaRPr>
          </a:p>
          <a:p>
            <a:pPr indent="0" lvl="0" marL="0" rtl="0" algn="just">
              <a:spcBef>
                <a:spcPts val="1200"/>
              </a:spcBef>
              <a:spcAft>
                <a:spcPts val="0"/>
              </a:spcAft>
              <a:buNone/>
            </a:pPr>
            <a:r>
              <a:rPr b="1" lang="en-GB" sz="1700">
                <a:solidFill>
                  <a:schemeClr val="dk1"/>
                </a:solidFill>
                <a:latin typeface="Times New Roman"/>
                <a:ea typeface="Times New Roman"/>
                <a:cs typeface="Times New Roman"/>
                <a:sym typeface="Times New Roman"/>
              </a:rPr>
              <a:t>preposterous</a:t>
            </a:r>
            <a:r>
              <a:rPr lang="en-GB" sz="1700">
                <a:solidFill>
                  <a:schemeClr val="dk1"/>
                </a:solidFill>
                <a:latin typeface="Times New Roman"/>
                <a:ea typeface="Times New Roman"/>
                <a:cs typeface="Times New Roman"/>
                <a:sym typeface="Times New Roman"/>
              </a:rPr>
              <a:t>: (adj.): </a:t>
            </a:r>
            <a:r>
              <a:rPr lang="en-GB" sz="1600">
                <a:solidFill>
                  <a:schemeClr val="dk1"/>
                </a:solidFill>
                <a:latin typeface="Times New Roman"/>
                <a:ea typeface="Times New Roman"/>
                <a:cs typeface="Times New Roman"/>
                <a:sym typeface="Times New Roman"/>
              </a:rPr>
              <a:t>very silly or stupid </a:t>
            </a:r>
            <a:endParaRPr sz="1600">
              <a:solidFill>
                <a:schemeClr val="dk1"/>
              </a:solidFill>
              <a:latin typeface="Times New Roman"/>
              <a:ea typeface="Times New Roman"/>
              <a:cs typeface="Times New Roman"/>
              <a:sym typeface="Times New Roman"/>
            </a:endParaRPr>
          </a:p>
          <a:p>
            <a:pPr indent="0" lvl="0" marL="0" rtl="0" algn="just">
              <a:spcBef>
                <a:spcPts val="1200"/>
              </a:spcBef>
              <a:spcAft>
                <a:spcPts val="1200"/>
              </a:spcAft>
              <a:buClr>
                <a:schemeClr val="dk1"/>
              </a:buClr>
              <a:buSzPts val="1100"/>
              <a:buFont typeface="Arial"/>
              <a:buNone/>
            </a:pPr>
            <a:r>
              <a:t/>
            </a:r>
            <a:endParaRPr sz="1700">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138075" y="172625"/>
            <a:ext cx="6087000" cy="391200"/>
          </a:xfrm>
          <a:prstGeom prst="rect">
            <a:avLst/>
          </a:prstGeom>
          <a:solidFill>
            <a:srgbClr val="EAD1DC"/>
          </a:solidFill>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GB" sz="1688"/>
              <a:t>A nurse in those days means </a:t>
            </a:r>
            <a:r>
              <a:rPr b="1" lang="en-GB" sz="1688"/>
              <a:t> </a:t>
            </a:r>
            <a:r>
              <a:rPr lang="en-GB"/>
              <a:t> </a:t>
            </a:r>
            <a:endParaRPr/>
          </a:p>
        </p:txBody>
      </p:sp>
      <p:sp>
        <p:nvSpPr>
          <p:cNvPr id="101" name="Google Shape;101;p19"/>
          <p:cNvSpPr txBox="1"/>
          <p:nvPr>
            <p:ph idx="1" type="body"/>
          </p:nvPr>
        </p:nvSpPr>
        <p:spPr>
          <a:xfrm>
            <a:off x="138075" y="483250"/>
            <a:ext cx="6087000" cy="4085700"/>
          </a:xfrm>
          <a:prstGeom prst="rect">
            <a:avLst/>
          </a:prstGeom>
          <a:solidFill>
            <a:srgbClr val="D9EAD3"/>
          </a:solidFill>
        </p:spPr>
        <p:txBody>
          <a:bodyPr anchorCtr="0" anchor="t" bIns="91425" lIns="91425" spcFirstLastPara="1" rIns="91425" wrap="square" tIns="91425">
            <a:normAutofit/>
          </a:bodyPr>
          <a:lstStyle/>
          <a:p>
            <a:pPr indent="0" lvl="0" marL="0" rtl="0" algn="l">
              <a:spcBef>
                <a:spcPts val="0"/>
              </a:spcBef>
              <a:spcAft>
                <a:spcPts val="0"/>
              </a:spcAft>
              <a:buNone/>
            </a:pPr>
            <a:r>
              <a:rPr lang="en-GB">
                <a:solidFill>
                  <a:schemeClr val="dk1"/>
                </a:solidFill>
              </a:rPr>
              <a:t>-The difficulties in her path were great.</a:t>
            </a:r>
            <a:endParaRPr>
              <a:solidFill>
                <a:schemeClr val="dk1"/>
              </a:solidFill>
            </a:endParaRPr>
          </a:p>
          <a:p>
            <a:pPr indent="-88900" lvl="0" marL="89999" rtl="0" algn="l">
              <a:spcBef>
                <a:spcPts val="1200"/>
              </a:spcBef>
              <a:spcAft>
                <a:spcPts val="0"/>
              </a:spcAft>
              <a:buClr>
                <a:schemeClr val="dk1"/>
              </a:buClr>
              <a:buSzPts val="1400"/>
              <a:buChar char="-"/>
            </a:pPr>
            <a:r>
              <a:rPr lang="en-GB">
                <a:solidFill>
                  <a:schemeClr val="dk1"/>
                </a:solidFill>
              </a:rPr>
              <a:t> It was </a:t>
            </a:r>
            <a:r>
              <a:rPr lang="en-GB">
                <a:solidFill>
                  <a:schemeClr val="dk1"/>
                </a:solidFill>
              </a:rPr>
              <a:t>unthinkable  in those days that a</a:t>
            </a:r>
            <a:r>
              <a:rPr lang="en-GB">
                <a:solidFill>
                  <a:schemeClr val="dk1"/>
                </a:solidFill>
              </a:rPr>
              <a:t> </a:t>
            </a:r>
            <a:r>
              <a:rPr b="1" lang="en-GB">
                <a:solidFill>
                  <a:schemeClr val="dk1"/>
                </a:solidFill>
              </a:rPr>
              <a:t>woman of means</a:t>
            </a:r>
            <a:r>
              <a:rPr lang="en-GB">
                <a:solidFill>
                  <a:schemeClr val="dk1"/>
                </a:solidFill>
              </a:rPr>
              <a:t>,</a:t>
            </a:r>
            <a:r>
              <a:rPr lang="en-GB">
                <a:solidFill>
                  <a:schemeClr val="dk1"/>
                </a:solidFill>
              </a:rPr>
              <a:t> making her own way in the world and living independent. </a:t>
            </a:r>
            <a:endParaRPr>
              <a:solidFill>
                <a:schemeClr val="dk1"/>
              </a:solidFill>
            </a:endParaRPr>
          </a:p>
          <a:p>
            <a:pPr indent="0" lvl="0" marL="0" rtl="0" algn="l">
              <a:spcBef>
                <a:spcPts val="1200"/>
              </a:spcBef>
              <a:spcAft>
                <a:spcPts val="0"/>
              </a:spcAft>
              <a:buNone/>
            </a:pPr>
            <a:r>
              <a:rPr lang="en-GB">
                <a:solidFill>
                  <a:schemeClr val="dk1"/>
                </a:solidFill>
              </a:rPr>
              <a:t>-The profession, she was interested in was considered disrespectful in those days. </a:t>
            </a:r>
            <a:endParaRPr>
              <a:solidFill>
                <a:schemeClr val="dk1"/>
              </a:solidFill>
            </a:endParaRPr>
          </a:p>
          <a:p>
            <a:pPr indent="0" lvl="0" marL="0" rtl="0" algn="l">
              <a:lnSpc>
                <a:spcPct val="100000"/>
              </a:lnSpc>
              <a:spcBef>
                <a:spcPts val="1200"/>
              </a:spcBef>
              <a:spcAft>
                <a:spcPts val="0"/>
              </a:spcAft>
              <a:buNone/>
            </a:pPr>
            <a:r>
              <a:rPr lang="en-GB">
                <a:solidFill>
                  <a:schemeClr val="dk1"/>
                </a:solidFill>
              </a:rPr>
              <a:t>-In those days a nurse meant - </a:t>
            </a:r>
            <a:endParaRPr>
              <a:solidFill>
                <a:schemeClr val="dk1"/>
              </a:solidFill>
            </a:endParaRPr>
          </a:p>
          <a:p>
            <a:pPr indent="0" lvl="0" marL="0" rtl="0" algn="l">
              <a:lnSpc>
                <a:spcPct val="100000"/>
              </a:lnSpc>
              <a:spcBef>
                <a:spcPts val="0"/>
              </a:spcBef>
              <a:spcAft>
                <a:spcPts val="0"/>
              </a:spcAft>
              <a:buNone/>
            </a:pPr>
            <a:r>
              <a:rPr lang="en-GB">
                <a:solidFill>
                  <a:schemeClr val="dk1"/>
                </a:solidFill>
              </a:rPr>
              <a:t>        </a:t>
            </a:r>
            <a:r>
              <a:rPr b="1" lang="en-GB">
                <a:solidFill>
                  <a:schemeClr val="dk1"/>
                </a:solidFill>
              </a:rPr>
              <a:t> - notorious for immoral conduct, sobriety was almost unknown among them, </a:t>
            </a:r>
            <a:endParaRPr b="1">
              <a:solidFill>
                <a:schemeClr val="dk1"/>
              </a:solidFill>
            </a:endParaRPr>
          </a:p>
          <a:p>
            <a:pPr indent="0" lvl="0" marL="0" rtl="0" algn="l">
              <a:lnSpc>
                <a:spcPct val="100000"/>
              </a:lnSpc>
              <a:spcBef>
                <a:spcPts val="0"/>
              </a:spcBef>
              <a:spcAft>
                <a:spcPts val="0"/>
              </a:spcAft>
              <a:buNone/>
            </a:pPr>
            <a:r>
              <a:rPr b="1" lang="en-GB">
                <a:solidFill>
                  <a:schemeClr val="dk1"/>
                </a:solidFill>
              </a:rPr>
              <a:t>	-they were hardly trusted to carry out the simplest medical duties. </a:t>
            </a:r>
            <a:endParaRPr b="1">
              <a:solidFill>
                <a:schemeClr val="dk1"/>
              </a:solidFill>
            </a:endParaRPr>
          </a:p>
          <a:p>
            <a:pPr indent="0" lvl="0" marL="0" rtl="0" algn="l">
              <a:lnSpc>
                <a:spcPct val="100000"/>
              </a:lnSpc>
              <a:spcBef>
                <a:spcPts val="0"/>
              </a:spcBef>
              <a:spcAft>
                <a:spcPts val="0"/>
              </a:spcAft>
              <a:buNone/>
            </a:pPr>
            <a:r>
              <a:t/>
            </a:r>
            <a:endParaRPr b="1">
              <a:solidFill>
                <a:schemeClr val="dk1"/>
              </a:solidFill>
            </a:endParaRPr>
          </a:p>
          <a:p>
            <a:pPr indent="0" lvl="0" marL="0" rtl="0" algn="l">
              <a:lnSpc>
                <a:spcPct val="100000"/>
              </a:lnSpc>
              <a:spcBef>
                <a:spcPts val="0"/>
              </a:spcBef>
              <a:spcAft>
                <a:spcPts val="0"/>
              </a:spcAft>
              <a:buNone/>
            </a:pPr>
            <a:r>
              <a:rPr lang="en-GB">
                <a:solidFill>
                  <a:schemeClr val="dk1"/>
                </a:solidFill>
              </a:rPr>
              <a:t> It was but natural the way her parents react to her wish. </a:t>
            </a:r>
            <a:endParaRPr>
              <a:solidFill>
                <a:schemeClr val="dk1"/>
              </a:solidFill>
            </a:endParaRPr>
          </a:p>
        </p:txBody>
      </p:sp>
      <p:sp>
        <p:nvSpPr>
          <p:cNvPr id="102" name="Google Shape;102;p19"/>
          <p:cNvSpPr txBox="1"/>
          <p:nvPr>
            <p:ph idx="2" type="body"/>
          </p:nvPr>
        </p:nvSpPr>
        <p:spPr>
          <a:xfrm>
            <a:off x="6144575" y="92050"/>
            <a:ext cx="2888100" cy="4878900"/>
          </a:xfrm>
          <a:prstGeom prst="rect">
            <a:avLst/>
          </a:prstGeom>
        </p:spPr>
        <p:txBody>
          <a:bodyPr anchorCtr="0" anchor="t" bIns="91425" lIns="91425" spcFirstLastPara="1" rIns="91425" wrap="square" tIns="91425">
            <a:normAutofit/>
          </a:bodyPr>
          <a:lstStyle/>
          <a:p>
            <a:pPr indent="-88900" lvl="0" marL="89999" rtl="0" algn="l">
              <a:spcBef>
                <a:spcPts val="0"/>
              </a:spcBef>
              <a:spcAft>
                <a:spcPts val="0"/>
              </a:spcAft>
              <a:buClr>
                <a:schemeClr val="accent1"/>
              </a:buClr>
              <a:buSzPts val="1400"/>
              <a:buChar char="-"/>
            </a:pPr>
            <a:r>
              <a:rPr b="1" lang="en-GB">
                <a:solidFill>
                  <a:srgbClr val="0645AD"/>
                </a:solidFill>
              </a:rPr>
              <a:t>a man/woman of means : </a:t>
            </a:r>
            <a:r>
              <a:rPr lang="en-GB">
                <a:solidFill>
                  <a:schemeClr val="dk1"/>
                </a:solidFill>
              </a:rPr>
              <a:t>a rich man or woman.  </a:t>
            </a:r>
            <a:endParaRPr>
              <a:solidFill>
                <a:schemeClr val="dk1"/>
              </a:solidFill>
            </a:endParaRPr>
          </a:p>
          <a:p>
            <a:pPr indent="0" lvl="0" marL="457200" rtl="0" algn="l">
              <a:spcBef>
                <a:spcPts val="1200"/>
              </a:spcBef>
              <a:spcAft>
                <a:spcPts val="1200"/>
              </a:spcAft>
              <a:buNone/>
            </a:pPr>
            <a:r>
              <a:rPr b="1" lang="en-GB">
                <a:solidFill>
                  <a:schemeClr val="accent1"/>
                </a:solidFill>
              </a:rPr>
              <a:t> </a:t>
            </a:r>
            <a:endParaRPr b="1">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311700" y="126575"/>
            <a:ext cx="8520600" cy="414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GB" sz="2120">
                <a:solidFill>
                  <a:srgbClr val="990000"/>
                </a:solidFill>
              </a:rPr>
              <a:t>She was an Eagle</a:t>
            </a:r>
            <a:endParaRPr b="1" sz="2120">
              <a:solidFill>
                <a:srgbClr val="990000"/>
              </a:solidFill>
            </a:endParaRPr>
          </a:p>
        </p:txBody>
      </p:sp>
      <p:sp>
        <p:nvSpPr>
          <p:cNvPr id="108" name="Google Shape;108;p20"/>
          <p:cNvSpPr txBox="1"/>
          <p:nvPr>
            <p:ph idx="1" type="body"/>
          </p:nvPr>
        </p:nvSpPr>
        <p:spPr>
          <a:xfrm>
            <a:off x="311700" y="609850"/>
            <a:ext cx="5349600" cy="3959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solidFill>
                  <a:schemeClr val="dk1"/>
                </a:solidFill>
                <a:highlight>
                  <a:srgbClr val="FFF2CC"/>
                </a:highlight>
              </a:rPr>
              <a:t>Three more years passed.</a:t>
            </a:r>
            <a:endParaRPr>
              <a:solidFill>
                <a:schemeClr val="dk1"/>
              </a:solidFill>
              <a:highlight>
                <a:srgbClr val="FFF2CC"/>
              </a:highlight>
            </a:endParaRPr>
          </a:p>
          <a:p>
            <a:pPr indent="0" lvl="0" marL="0" rtl="0" algn="l">
              <a:spcBef>
                <a:spcPts val="1200"/>
              </a:spcBef>
              <a:spcAft>
                <a:spcPts val="0"/>
              </a:spcAft>
              <a:buNone/>
            </a:pPr>
            <a:r>
              <a:rPr lang="en-GB">
                <a:solidFill>
                  <a:schemeClr val="dk1"/>
                </a:solidFill>
                <a:highlight>
                  <a:srgbClr val="FFF2CC"/>
                </a:highlight>
              </a:rPr>
              <a:t>Florence was 28 years old now.</a:t>
            </a:r>
            <a:endParaRPr>
              <a:solidFill>
                <a:schemeClr val="dk1"/>
              </a:solidFill>
              <a:highlight>
                <a:srgbClr val="FFF2CC"/>
              </a:highlight>
            </a:endParaRPr>
          </a:p>
          <a:p>
            <a:pPr indent="0" lvl="0" marL="0" rtl="0" algn="l">
              <a:spcBef>
                <a:spcPts val="1200"/>
              </a:spcBef>
              <a:spcAft>
                <a:spcPts val="0"/>
              </a:spcAft>
              <a:buNone/>
            </a:pPr>
            <a:r>
              <a:rPr lang="en-GB">
                <a:solidFill>
                  <a:schemeClr val="dk1"/>
                </a:solidFill>
                <a:highlight>
                  <a:srgbClr val="FFF2CC"/>
                </a:highlight>
              </a:rPr>
              <a:t>Her Parents </a:t>
            </a:r>
            <a:r>
              <a:rPr lang="en-GB">
                <a:solidFill>
                  <a:schemeClr val="dk1"/>
                </a:solidFill>
                <a:highlight>
                  <a:srgbClr val="FFF2CC"/>
                </a:highlight>
              </a:rPr>
              <a:t>thought</a:t>
            </a:r>
            <a:r>
              <a:rPr lang="en-GB">
                <a:solidFill>
                  <a:schemeClr val="dk1"/>
                </a:solidFill>
                <a:highlight>
                  <a:srgbClr val="FFF2CC"/>
                </a:highlight>
              </a:rPr>
              <a:t> that she is old enough to take her own decisions. </a:t>
            </a:r>
            <a:endParaRPr>
              <a:solidFill>
                <a:schemeClr val="dk1"/>
              </a:solidFill>
              <a:highlight>
                <a:srgbClr val="FFF2CC"/>
              </a:highlight>
            </a:endParaRPr>
          </a:p>
          <a:p>
            <a:pPr indent="0" lvl="0" marL="0" rtl="0" algn="l">
              <a:spcBef>
                <a:spcPts val="1200"/>
              </a:spcBef>
              <a:spcAft>
                <a:spcPts val="0"/>
              </a:spcAft>
              <a:buNone/>
            </a:pPr>
            <a:r>
              <a:rPr lang="en-GB">
                <a:solidFill>
                  <a:schemeClr val="dk1"/>
                </a:solidFill>
                <a:highlight>
                  <a:srgbClr val="FFF2CC"/>
                </a:highlight>
              </a:rPr>
              <a:t>She joined as a Superintendent of a charitable nursing home in Harley Street. </a:t>
            </a:r>
            <a:endParaRPr>
              <a:solidFill>
                <a:schemeClr val="dk1"/>
              </a:solidFill>
              <a:highlight>
                <a:srgbClr val="FFF2CC"/>
              </a:highlight>
            </a:endParaRPr>
          </a:p>
          <a:p>
            <a:pPr indent="0" lvl="0" marL="0" rtl="0" algn="l">
              <a:spcBef>
                <a:spcPts val="1200"/>
              </a:spcBef>
              <a:spcAft>
                <a:spcPts val="0"/>
              </a:spcAft>
              <a:buNone/>
            </a:pPr>
            <a:r>
              <a:rPr lang="en-GB">
                <a:solidFill>
                  <a:schemeClr val="dk1"/>
                </a:solidFill>
                <a:highlight>
                  <a:srgbClr val="FFF2CC"/>
                </a:highlight>
              </a:rPr>
              <a:t>She gained her independence but her mother still unhappy and often wept among intimates.</a:t>
            </a:r>
            <a:endParaRPr>
              <a:solidFill>
                <a:schemeClr val="dk1"/>
              </a:solidFill>
              <a:highlight>
                <a:srgbClr val="FFF2CC"/>
              </a:highlight>
            </a:endParaRPr>
          </a:p>
          <a:p>
            <a:pPr indent="0" lvl="0" marL="0" rtl="0" algn="l">
              <a:spcBef>
                <a:spcPts val="1200"/>
              </a:spcBef>
              <a:spcAft>
                <a:spcPts val="0"/>
              </a:spcAft>
              <a:buNone/>
            </a:pPr>
            <a:r>
              <a:rPr lang="en-GB">
                <a:solidFill>
                  <a:schemeClr val="dk1"/>
                </a:solidFill>
                <a:highlight>
                  <a:srgbClr val="FFF2CC"/>
                </a:highlight>
              </a:rPr>
              <a:t>She said, “We hatched a wild swan.”</a:t>
            </a:r>
            <a:endParaRPr>
              <a:solidFill>
                <a:schemeClr val="dk1"/>
              </a:solidFill>
              <a:highlight>
                <a:srgbClr val="FFF2CC"/>
              </a:highlight>
            </a:endParaRPr>
          </a:p>
          <a:p>
            <a:pPr indent="0" lvl="0" marL="0" rtl="0" algn="l">
              <a:spcBef>
                <a:spcPts val="1200"/>
              </a:spcBef>
              <a:spcAft>
                <a:spcPts val="1200"/>
              </a:spcAft>
              <a:buNone/>
            </a:pPr>
            <a:r>
              <a:rPr lang="en-GB">
                <a:solidFill>
                  <a:schemeClr val="dk1"/>
                </a:solidFill>
                <a:highlight>
                  <a:srgbClr val="FFF2CC"/>
                </a:highlight>
              </a:rPr>
              <a:t>The </a:t>
            </a:r>
            <a:r>
              <a:rPr lang="en-GB">
                <a:solidFill>
                  <a:schemeClr val="dk1"/>
                </a:solidFill>
                <a:highlight>
                  <a:srgbClr val="FFF2CC"/>
                </a:highlight>
              </a:rPr>
              <a:t>biographer comments, “The poor lady was wrong, it was not a swan they had hatched, it was an eagle.” </a:t>
            </a:r>
            <a:r>
              <a:rPr lang="en-GB">
                <a:solidFill>
                  <a:schemeClr val="dk1"/>
                </a:solidFill>
                <a:highlight>
                  <a:srgbClr val="FFF2CC"/>
                </a:highlight>
              </a:rPr>
              <a:t>  </a:t>
            </a:r>
            <a:endParaRPr>
              <a:solidFill>
                <a:schemeClr val="dk1"/>
              </a:solidFill>
              <a:highlight>
                <a:srgbClr val="FFF2CC"/>
              </a:highlight>
            </a:endParaRPr>
          </a:p>
        </p:txBody>
      </p:sp>
      <p:sp>
        <p:nvSpPr>
          <p:cNvPr id="109" name="Google Shape;109;p20"/>
          <p:cNvSpPr txBox="1"/>
          <p:nvPr>
            <p:ph idx="2" type="body"/>
          </p:nvPr>
        </p:nvSpPr>
        <p:spPr>
          <a:xfrm>
            <a:off x="5810900" y="126575"/>
            <a:ext cx="3021300" cy="47292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None/>
            </a:pPr>
            <a:r>
              <a:rPr b="1" lang="en-GB">
                <a:solidFill>
                  <a:schemeClr val="dk1"/>
                </a:solidFill>
              </a:rPr>
              <a:t>An </a:t>
            </a:r>
            <a:r>
              <a:rPr b="1" lang="en-GB">
                <a:solidFill>
                  <a:schemeClr val="dk1"/>
                </a:solidFill>
              </a:rPr>
              <a:t>Eagle</a:t>
            </a:r>
            <a:r>
              <a:rPr b="1" lang="en-GB">
                <a:solidFill>
                  <a:schemeClr val="dk1"/>
                </a:solidFill>
              </a:rPr>
              <a:t> symbolises - </a:t>
            </a:r>
            <a:endParaRPr b="1">
              <a:solidFill>
                <a:schemeClr val="dk1"/>
              </a:solidFill>
            </a:endParaRPr>
          </a:p>
          <a:p>
            <a:pPr indent="0" lvl="0" marL="0" rtl="0" algn="l">
              <a:lnSpc>
                <a:spcPct val="100000"/>
              </a:lnSpc>
              <a:spcBef>
                <a:spcPts val="0"/>
              </a:spcBef>
              <a:spcAft>
                <a:spcPts val="0"/>
              </a:spcAft>
              <a:buNone/>
            </a:pPr>
            <a:r>
              <a:rPr b="1" lang="en-GB">
                <a:solidFill>
                  <a:schemeClr val="dk1"/>
                </a:solidFill>
              </a:rPr>
              <a:t>Strength, Courage, Wisdom and revolt</a:t>
            </a:r>
            <a:endParaRPr b="1">
              <a:solidFill>
                <a:schemeClr val="dk1"/>
              </a:solidFill>
            </a:endParaRPr>
          </a:p>
        </p:txBody>
      </p:sp>
      <p:pic>
        <p:nvPicPr>
          <p:cNvPr id="110" name="Google Shape;110;p20"/>
          <p:cNvPicPr preferRelativeResize="0"/>
          <p:nvPr/>
        </p:nvPicPr>
        <p:blipFill>
          <a:blip r:embed="rId3">
            <a:alphaModFix/>
          </a:blip>
          <a:stretch>
            <a:fillRect/>
          </a:stretch>
        </p:blipFill>
        <p:spPr>
          <a:xfrm>
            <a:off x="5949000" y="966175"/>
            <a:ext cx="3021300" cy="4119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1"/>
          <p:cNvSpPr txBox="1"/>
          <p:nvPr>
            <p:ph type="title"/>
          </p:nvPr>
        </p:nvSpPr>
        <p:spPr>
          <a:xfrm>
            <a:off x="311700" y="126575"/>
            <a:ext cx="4260300" cy="540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220"/>
              <a:t>Fate knocked at the door.</a:t>
            </a:r>
            <a:endParaRPr sz="2220"/>
          </a:p>
        </p:txBody>
      </p:sp>
      <p:sp>
        <p:nvSpPr>
          <p:cNvPr id="116" name="Google Shape;116;p21"/>
          <p:cNvSpPr txBox="1"/>
          <p:nvPr>
            <p:ph idx="1" type="body"/>
          </p:nvPr>
        </p:nvSpPr>
        <p:spPr>
          <a:xfrm>
            <a:off x="311700" y="667475"/>
            <a:ext cx="3999900" cy="426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a:solidFill>
                  <a:schemeClr val="dk1"/>
                </a:solidFill>
                <a:latin typeface="Times New Roman"/>
                <a:ea typeface="Times New Roman"/>
                <a:cs typeface="Times New Roman"/>
                <a:sym typeface="Times New Roman"/>
              </a:rPr>
              <a:t>-Florence Nightingale had been a year in her nursing home in Harley street, when fate knocked at her door.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rPr b="1" lang="en-GB">
                <a:solidFill>
                  <a:schemeClr val="dk1"/>
                </a:solidFill>
                <a:latin typeface="Times New Roman"/>
                <a:ea typeface="Times New Roman"/>
                <a:cs typeface="Times New Roman"/>
                <a:sym typeface="Times New Roman"/>
              </a:rPr>
              <a:t>-The Crimean War broke out, the battle of Alma was fought.</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rPr b="1" lang="en-GB">
                <a:solidFill>
                  <a:schemeClr val="dk1"/>
                </a:solidFill>
                <a:latin typeface="Times New Roman"/>
                <a:ea typeface="Times New Roman"/>
                <a:cs typeface="Times New Roman"/>
                <a:sym typeface="Times New Roman"/>
              </a:rPr>
              <a:t>- The terrible conditions of military hospitals at Scutari began to be known in England.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rPr b="1" lang="en-GB">
                <a:solidFill>
                  <a:schemeClr val="dk1"/>
                </a:solidFill>
                <a:latin typeface="Times New Roman"/>
                <a:ea typeface="Times New Roman"/>
                <a:cs typeface="Times New Roman"/>
                <a:sym typeface="Times New Roman"/>
              </a:rPr>
              <a:t>-This was great opportunity for Florence Nightingale. She was well experience and desired to serve.</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rPr b="1" lang="en-GB">
                <a:solidFill>
                  <a:schemeClr val="dk1"/>
                </a:solidFill>
                <a:latin typeface="Times New Roman"/>
                <a:ea typeface="Times New Roman"/>
                <a:cs typeface="Times New Roman"/>
                <a:sym typeface="Times New Roman"/>
              </a:rPr>
              <a:t>With thirty-eight nursed she left for Constantinople. </a:t>
            </a:r>
            <a:endParaRPr b="1">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rPr lang="en-GB"/>
              <a:t>  </a:t>
            </a:r>
            <a:endParaRPr/>
          </a:p>
        </p:txBody>
      </p:sp>
      <p:sp>
        <p:nvSpPr>
          <p:cNvPr id="117" name="Google Shape;117;p21"/>
          <p:cNvSpPr txBox="1"/>
          <p:nvPr>
            <p:ph idx="2" type="body"/>
          </p:nvPr>
        </p:nvSpPr>
        <p:spPr>
          <a:xfrm>
            <a:off x="4705825" y="242350"/>
            <a:ext cx="3999900" cy="4269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a:solidFill>
                  <a:schemeClr val="dk1"/>
                </a:solidFill>
              </a:rPr>
              <a:t>Historical Background: </a:t>
            </a:r>
            <a:endParaRPr b="1">
              <a:solidFill>
                <a:schemeClr val="dk1"/>
              </a:solidFill>
            </a:endParaRPr>
          </a:p>
          <a:p>
            <a:pPr indent="0" lvl="0" marL="0" rtl="0" algn="l">
              <a:spcBef>
                <a:spcPts val="1200"/>
              </a:spcBef>
              <a:spcAft>
                <a:spcPts val="0"/>
              </a:spcAft>
              <a:buNone/>
            </a:pPr>
            <a:r>
              <a:rPr b="1" lang="en-GB" sz="1350">
                <a:solidFill>
                  <a:schemeClr val="dk1"/>
                </a:solidFill>
                <a:highlight>
                  <a:srgbClr val="FFFFFF"/>
                </a:highlight>
                <a:latin typeface="Times New Roman"/>
                <a:ea typeface="Times New Roman"/>
                <a:cs typeface="Times New Roman"/>
                <a:sym typeface="Times New Roman"/>
              </a:rPr>
              <a:t>The Crimean War(Battle of Alma)  was a military conflict fought from October 1853 to February 1856</a:t>
            </a:r>
            <a:r>
              <a:rPr b="1" baseline="30000" lang="en-GB" sz="1700">
                <a:solidFill>
                  <a:schemeClr val="dk1"/>
                </a:solidFill>
                <a:highlight>
                  <a:srgbClr val="FFFFFF"/>
                </a:highlight>
                <a:latin typeface="Times New Roman"/>
                <a:ea typeface="Times New Roman"/>
                <a:cs typeface="Times New Roman"/>
                <a:sym typeface="Times New Roman"/>
              </a:rPr>
              <a:t> </a:t>
            </a:r>
            <a:r>
              <a:rPr b="1" lang="en-GB" sz="1350">
                <a:solidFill>
                  <a:schemeClr val="dk1"/>
                </a:solidFill>
                <a:highlight>
                  <a:srgbClr val="FFFFFF"/>
                </a:highlight>
                <a:latin typeface="Times New Roman"/>
                <a:ea typeface="Times New Roman"/>
                <a:cs typeface="Times New Roman"/>
                <a:sym typeface="Times New Roman"/>
              </a:rPr>
              <a:t>in which </a:t>
            </a:r>
            <a:r>
              <a:rPr b="1" lang="en-GB" sz="1350">
                <a:solidFill>
                  <a:schemeClr val="dk1"/>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Russia</a:t>
            </a:r>
            <a:r>
              <a:rPr b="1" lang="en-GB" sz="1350">
                <a:solidFill>
                  <a:schemeClr val="dk1"/>
                </a:solidFill>
                <a:highlight>
                  <a:srgbClr val="FFFFFF"/>
                </a:highlight>
                <a:latin typeface="Times New Roman"/>
                <a:ea typeface="Times New Roman"/>
                <a:cs typeface="Times New Roman"/>
                <a:sym typeface="Times New Roman"/>
              </a:rPr>
              <a:t> lost to an alliance made up of </a:t>
            </a:r>
            <a:r>
              <a:rPr b="1" lang="en-GB" sz="1350">
                <a:solidFill>
                  <a:schemeClr val="dk1"/>
                </a:solidFill>
                <a:highlight>
                  <a:srgbClr val="FFFFFF"/>
                </a:highlight>
                <a:uFill>
                  <a:noFill/>
                </a:uFill>
                <a:latin typeface="Times New Roman"/>
                <a:ea typeface="Times New Roman"/>
                <a:cs typeface="Times New Roman"/>
                <a:sym typeface="Times New Roman"/>
                <a:hlinkClick r:id="rId4">
                  <a:extLst>
                    <a:ext uri="{A12FA001-AC4F-418D-AE19-62706E023703}">
                      <ahyp:hlinkClr val="tx"/>
                    </a:ext>
                  </a:extLst>
                </a:hlinkClick>
              </a:rPr>
              <a:t>France</a:t>
            </a:r>
            <a:r>
              <a:rPr b="1" lang="en-GB" sz="1350">
                <a:solidFill>
                  <a:schemeClr val="dk1"/>
                </a:solidFill>
                <a:highlight>
                  <a:srgbClr val="FFFFFF"/>
                </a:highlight>
                <a:latin typeface="Times New Roman"/>
                <a:ea typeface="Times New Roman"/>
                <a:cs typeface="Times New Roman"/>
                <a:sym typeface="Times New Roman"/>
              </a:rPr>
              <a:t>, the </a:t>
            </a:r>
            <a:r>
              <a:rPr b="1" lang="en-GB" sz="1350">
                <a:solidFill>
                  <a:schemeClr val="dk1"/>
                </a:solidFill>
                <a:highlight>
                  <a:srgbClr val="FFFFFF"/>
                </a:highlight>
                <a:uFill>
                  <a:noFill/>
                </a:uFill>
                <a:latin typeface="Times New Roman"/>
                <a:ea typeface="Times New Roman"/>
                <a:cs typeface="Times New Roman"/>
                <a:sym typeface="Times New Roman"/>
                <a:hlinkClick r:id="rId5">
                  <a:extLst>
                    <a:ext uri="{A12FA001-AC4F-418D-AE19-62706E023703}">
                      <ahyp:hlinkClr val="tx"/>
                    </a:ext>
                  </a:extLst>
                </a:hlinkClick>
              </a:rPr>
              <a:t>Ottoman Empire</a:t>
            </a:r>
            <a:r>
              <a:rPr b="1" lang="en-GB" sz="1350">
                <a:solidFill>
                  <a:schemeClr val="dk1"/>
                </a:solidFill>
                <a:highlight>
                  <a:srgbClr val="FFFFFF"/>
                </a:highlight>
                <a:latin typeface="Times New Roman"/>
                <a:ea typeface="Times New Roman"/>
                <a:cs typeface="Times New Roman"/>
                <a:sym typeface="Times New Roman"/>
              </a:rPr>
              <a:t>, the </a:t>
            </a:r>
            <a:r>
              <a:rPr b="1" lang="en-GB" sz="1350">
                <a:solidFill>
                  <a:schemeClr val="dk1"/>
                </a:solidFill>
                <a:highlight>
                  <a:srgbClr val="FFFFFF"/>
                </a:highlight>
                <a:uFill>
                  <a:noFill/>
                </a:uFill>
                <a:latin typeface="Times New Roman"/>
                <a:ea typeface="Times New Roman"/>
                <a:cs typeface="Times New Roman"/>
                <a:sym typeface="Times New Roman"/>
                <a:hlinkClick r:id="rId6">
                  <a:extLst>
                    <a:ext uri="{A12FA001-AC4F-418D-AE19-62706E023703}">
                      <ahyp:hlinkClr val="tx"/>
                    </a:ext>
                  </a:extLst>
                </a:hlinkClick>
              </a:rPr>
              <a:t>United Kingdom</a:t>
            </a:r>
            <a:r>
              <a:rPr b="1" lang="en-GB" sz="1350">
                <a:solidFill>
                  <a:schemeClr val="dk1"/>
                </a:solidFill>
                <a:highlight>
                  <a:srgbClr val="FFFFFF"/>
                </a:highlight>
                <a:latin typeface="Times New Roman"/>
                <a:ea typeface="Times New Roman"/>
                <a:cs typeface="Times New Roman"/>
                <a:sym typeface="Times New Roman"/>
              </a:rPr>
              <a:t> and </a:t>
            </a:r>
            <a:r>
              <a:rPr b="1" lang="en-GB" sz="1350">
                <a:solidFill>
                  <a:schemeClr val="dk1"/>
                </a:solidFill>
                <a:highlight>
                  <a:srgbClr val="FFFFFF"/>
                </a:highlight>
                <a:uFill>
                  <a:noFill/>
                </a:uFill>
                <a:latin typeface="Times New Roman"/>
                <a:ea typeface="Times New Roman"/>
                <a:cs typeface="Times New Roman"/>
                <a:sym typeface="Times New Roman"/>
                <a:hlinkClick r:id="rId7">
                  <a:extLst>
                    <a:ext uri="{A12FA001-AC4F-418D-AE19-62706E023703}">
                      <ahyp:hlinkClr val="tx"/>
                    </a:ext>
                  </a:extLst>
                </a:hlinkClick>
              </a:rPr>
              <a:t>Sardinia</a:t>
            </a:r>
            <a:r>
              <a:rPr b="1" lang="en-GB" sz="1350">
                <a:solidFill>
                  <a:schemeClr val="dk1"/>
                </a:solidFill>
                <a:highlight>
                  <a:srgbClr val="FFFFFF"/>
                </a:highlight>
                <a:latin typeface="Times New Roman"/>
                <a:ea typeface="Times New Roman"/>
                <a:cs typeface="Times New Roman"/>
                <a:sym typeface="Times New Roman"/>
              </a:rPr>
              <a:t>. The immediate cause of the war involved the rights of Christian minorities in the </a:t>
            </a:r>
            <a:r>
              <a:rPr b="1" lang="en-GB" sz="1350">
                <a:solidFill>
                  <a:schemeClr val="dk1"/>
                </a:solidFill>
                <a:highlight>
                  <a:srgbClr val="FFFFFF"/>
                </a:highlight>
                <a:uFill>
                  <a:noFill/>
                </a:uFill>
                <a:latin typeface="Times New Roman"/>
                <a:ea typeface="Times New Roman"/>
                <a:cs typeface="Times New Roman"/>
                <a:sym typeface="Times New Roman"/>
                <a:hlinkClick r:id="rId8">
                  <a:extLst>
                    <a:ext uri="{A12FA001-AC4F-418D-AE19-62706E023703}">
                      <ahyp:hlinkClr val="tx"/>
                    </a:ext>
                  </a:extLst>
                </a:hlinkClick>
              </a:rPr>
              <a:t>Holy Land</a:t>
            </a:r>
            <a:r>
              <a:rPr b="1" lang="en-GB" sz="1350">
                <a:solidFill>
                  <a:schemeClr val="dk1"/>
                </a:solidFill>
                <a:highlight>
                  <a:srgbClr val="FFFFFF"/>
                </a:highlight>
                <a:latin typeface="Times New Roman"/>
                <a:ea typeface="Times New Roman"/>
                <a:cs typeface="Times New Roman"/>
                <a:sym typeface="Times New Roman"/>
              </a:rPr>
              <a:t>, then a part of the Ottoman Empire (Turkey) </a:t>
            </a:r>
            <a:endParaRPr b="1" sz="1350">
              <a:solidFill>
                <a:schemeClr val="dk1"/>
              </a:solidFill>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b="1" sz="1350">
              <a:solidFill>
                <a:schemeClr val="dk1"/>
              </a:solidFill>
              <a:highlight>
                <a:srgbClr val="FFFFFF"/>
              </a:highlight>
              <a:latin typeface="Times New Roman"/>
              <a:ea typeface="Times New Roman"/>
              <a:cs typeface="Times New Roman"/>
              <a:sym typeface="Times New Roman"/>
            </a:endParaRPr>
          </a:p>
          <a:p>
            <a:pPr indent="0" lvl="0" marL="0" rtl="0" algn="l">
              <a:spcBef>
                <a:spcPts val="1200"/>
              </a:spcBef>
              <a:spcAft>
                <a:spcPts val="0"/>
              </a:spcAft>
              <a:buClr>
                <a:schemeClr val="dk1"/>
              </a:buClr>
              <a:buSzPts val="1100"/>
              <a:buFont typeface="Arial"/>
              <a:buNone/>
            </a:pPr>
            <a:r>
              <a:rPr b="1" lang="en-GB">
                <a:solidFill>
                  <a:schemeClr val="dk1"/>
                </a:solidFill>
                <a:latin typeface="Times New Roman"/>
                <a:ea typeface="Times New Roman"/>
                <a:cs typeface="Times New Roman"/>
                <a:sym typeface="Times New Roman"/>
              </a:rPr>
              <a:t>Constantinople is the largest  city of Turkey,  at present it is called Istanbul.  </a:t>
            </a:r>
            <a:endParaRPr b="1" sz="1350">
              <a:solidFill>
                <a:schemeClr val="dk1"/>
              </a:solidFill>
              <a:highlight>
                <a:srgbClr val="FFFFFF"/>
              </a:highlight>
              <a:latin typeface="Times New Roman"/>
              <a:ea typeface="Times New Roman"/>
              <a:cs typeface="Times New Roman"/>
              <a:sym typeface="Times New Roman"/>
            </a:endParaRPr>
          </a:p>
          <a:p>
            <a:pPr indent="0" lvl="0" marL="0" rtl="0" algn="l">
              <a:spcBef>
                <a:spcPts val="1200"/>
              </a:spcBef>
              <a:spcAft>
                <a:spcPts val="1200"/>
              </a:spcAft>
              <a:buNone/>
            </a:pPr>
            <a:r>
              <a:t/>
            </a:r>
            <a:endParaRPr b="1"/>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